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8" r:id="rId2"/>
    <p:sldId id="256" r:id="rId3"/>
    <p:sldId id="257" r:id="rId4"/>
    <p:sldId id="258" r:id="rId5"/>
    <p:sldId id="262" r:id="rId6"/>
    <p:sldId id="260" r:id="rId7"/>
    <p:sldId id="261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3896541"/>
      </p:ext>
    </p:extLst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708934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13823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376239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0396786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05452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4771725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5509265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606676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728091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3120566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64F24-B570-4B43-81ED-C4855A7D3354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A747-CCED-4CBB-B622-621E5CD9D9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779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uzim.edu.pl/images/pliki/biblioteka/antyplagiat/zal_nr_2_umowa_licencyjna.docx" TargetMode="External"/><Relationship Id="rId2" Type="http://schemas.openxmlformats.org/officeDocument/2006/relationships/hyperlink" Target="https://puzim.edu.pl/images/pliki/biblioteka/antyplagiat/zal_nr_1_prawa_autorskie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uzim.edu.pl/images/pliki/biblioteka/antyplagiat/zal_nr_2_opinia_promotora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uzim.edu.pl/images/pliki/biblioteka/antyplagiat/zal_nr_2_umowa_licencyjna.doc" TargetMode="External"/><Relationship Id="rId2" Type="http://schemas.openxmlformats.org/officeDocument/2006/relationships/hyperlink" Target="https://puzim.edu.pl/images/pliki/biblioteka/antyplagiat/zal_nr_1_prawa_autorskie.do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uzim.edu.pl/wypozyczenia-miedzybiblioteczne/formularz-zamowieni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Obraz zawierający stacjonarne, stół&#10;&#10;Opis wygenerowany automatycznie">
            <a:extLst>
              <a:ext uri="{FF2B5EF4-FFF2-40B4-BE49-F238E27FC236}">
                <a16:creationId xmlns:a16="http://schemas.microsoft.com/office/drawing/2014/main" id="{C2EA3A6B-FAC3-48D8-BB90-1A910FEB9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206" y="2738438"/>
            <a:ext cx="3557588" cy="400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EFC6411-E530-4A76-B9F8-DDDC05F068B5}"/>
              </a:ext>
            </a:extLst>
          </p:cNvPr>
          <p:cNvSpPr txBox="1"/>
          <p:nvPr/>
        </p:nvSpPr>
        <p:spPr bwMode="auto">
          <a:xfrm>
            <a:off x="1733550" y="0"/>
            <a:ext cx="33909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237390">
              <a:defRPr/>
            </a:pPr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SEMINARIUM DYPLOMOWE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E4997A77-05D4-4211-B49A-EE27983F7E42}"/>
              </a:ext>
            </a:extLst>
          </p:cNvPr>
          <p:cNvSpPr/>
          <p:nvPr/>
        </p:nvSpPr>
        <p:spPr bwMode="auto">
          <a:xfrm>
            <a:off x="0" y="0"/>
            <a:ext cx="685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37390">
              <a:defRPr/>
            </a:pPr>
            <a:endParaRPr lang="pl-PL" sz="935">
              <a:solidFill>
                <a:prstClr val="white"/>
              </a:solidFill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B31D8B8A-AA66-4C78-8FC7-9232D76BC65E}"/>
              </a:ext>
            </a:extLst>
          </p:cNvPr>
          <p:cNvSpPr/>
          <p:nvPr/>
        </p:nvSpPr>
        <p:spPr>
          <a:xfrm>
            <a:off x="3073776" y="6146007"/>
            <a:ext cx="710451" cy="71558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l-PL" sz="4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02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1DB79077-11CF-432F-8BFF-849E425CBC8D}"/>
              </a:ext>
            </a:extLst>
          </p:cNvPr>
          <p:cNvSpPr txBox="1"/>
          <p:nvPr/>
        </p:nvSpPr>
        <p:spPr>
          <a:xfrm>
            <a:off x="584946" y="741591"/>
            <a:ext cx="5735171" cy="8422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pl-PL" sz="1400" b="1" i="0" dirty="0">
                <a:solidFill>
                  <a:srgbClr val="444444"/>
                </a:solidFill>
                <a:effectLst/>
                <a:latin typeface="Tahoma" panose="020B0604030504040204" pitchFamily="34" charset="0"/>
              </a:rPr>
              <a:t>REGULAMIN ANTYPLAGIATOWY PRAC DYPLOMOWYCH</a:t>
            </a:r>
            <a:br>
              <a:rPr lang="pl-PL" sz="1400" b="0" i="0" dirty="0">
                <a:solidFill>
                  <a:srgbClr val="444444"/>
                </a:solidFill>
                <a:effectLst/>
                <a:latin typeface="Tahoma" panose="020B0604030504040204" pitchFamily="34" charset="0"/>
              </a:rPr>
            </a:br>
            <a:r>
              <a:rPr lang="pl-PL" sz="1400" b="1" i="0" dirty="0">
                <a:solidFill>
                  <a:srgbClr val="444444"/>
                </a:solidFill>
                <a:effectLst/>
                <a:latin typeface="Tahoma" panose="020B0604030504040204" pitchFamily="34" charset="0"/>
              </a:rPr>
              <a:t>W PAŃSTWOWEJ UCZELNI ZAWODOWEJ im. IGNACEGO MOŚCICKIEGO W CIECHANOWIE</a:t>
            </a:r>
            <a:endParaRPr lang="pl-PL" sz="1400" b="0" i="0" dirty="0">
              <a:solidFill>
                <a:srgbClr val="444444"/>
              </a:solidFill>
              <a:effectLst/>
              <a:latin typeface="Tahoma" panose="020B0604030504040204" pitchFamily="34" charset="0"/>
            </a:endParaRP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 1</a:t>
            </a:r>
            <a:endParaRPr lang="pl-PL" sz="12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800"/>
              </a:lnSpc>
              <a:spcBef>
                <a:spcPts val="750"/>
              </a:spcBef>
              <a:spcAft>
                <a:spcPts val="750"/>
              </a:spcAft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Niniejszy regulamin określa zakresy i harmonogram czynności obowiązujących studentów i pracowników PUZ im. Ignacego Mościckiego w Ciechanowie w zakresie sprawdzania oryginalności pisemnych prac dyplomowych.</a:t>
            </a: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 2</a:t>
            </a:r>
            <a:endParaRPr lang="pl-PL" sz="12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przekazuje promotorowi pracę dyplomową w wersji wydrukowanej oraz w wersji elektronicznej, które muszą być zgodne, co promotor potwierdza swoim podpisem.</a:t>
            </a:r>
          </a:p>
          <a:p>
            <a:pPr marL="92075" indent="-92075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Kontroli identyczności tekstów dokonuje promotor składając swój podpis na płycie i wydruku komputerowym pracy w brzmieniu – Pracę przyjąłem/przyjęłam oraz datę. W przypadku stwierdzenia różnic pomiędzy tekstami, praca nie zostanie dopuszczona do procedury </a:t>
            </a:r>
            <a:r>
              <a:rPr lang="pl-PL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antyplagiatowej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Praca w postaci wydruku komputerowego pozostaje u promotora pracy do chwili zakończenia procedury.</a:t>
            </a:r>
          </a:p>
          <a:p>
            <a:pPr marL="92075" indent="-92075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składa w </a:t>
            </a: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Biurze zleceń – Bibliotece Uczelnianej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płytę CD/DVD z nagraną elektroniczną wersją pracy dyplomowej wraz z załącznikami nr 1 i nr 2, które stanowią odrębne pliki. Płytę należy trwale opisać w następujący sposób: </a:t>
            </a: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imię i nazwisko studenta, nr albumu, kierunek i rodzaj studiów, płyta musi zawierać podpis promotora będący potwierdzeniem zgodności wersji papierowej z elektroniczną pracy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.- część tekstowa elektronicznej wersji pracy zawierająca wyłącznie treść pracy dyplomowej, </a:t>
            </a: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która podlega ocenie </a:t>
            </a:r>
            <a:r>
              <a:rPr lang="pl-PL" sz="12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antyplagiatowej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powinna być złożona w jednym z następujących formatów edytowalnych: </a:t>
            </a:r>
            <a:r>
              <a:rPr lang="pl-PL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docx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rtf; txt; </a:t>
            </a:r>
            <a:r>
              <a:rPr lang="pl-PL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odt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pdf. Wersja elektroniczna pracy może również składać się z kilku plików, przy czym rozmiar pojedynczego pliku nie może przekroczyć 15 MB.- </a:t>
            </a:r>
            <a:r>
              <a:rPr lang="pl-PL" sz="1200" b="0" i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załącznik nr 1</a:t>
            </a:r>
            <a:r>
              <a:rPr lang="pl-PL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pracy dyplomowej - Oświadczenie dotyczące praw autorskich i danych osobowych przechowywanych w systemie </a:t>
            </a:r>
            <a:r>
              <a:rPr lang="pl-PL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antyplagiatowym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(wzór oświadczenia stanowi załącznik nr 1 do Regulaminu </a:t>
            </a:r>
            <a:r>
              <a:rPr lang="pl-PL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antyplagiatowego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- </a:t>
            </a:r>
            <a:r>
              <a:rPr lang="pl-PL" sz="1200" b="0" i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załącznik nr 2</a:t>
            </a:r>
            <a:r>
              <a:rPr lang="pl-PL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pracy dyplomowej - umowa licencyjna (wzór umowy stanowi załącznik Nr 1 do Zarządzenia Rektora PWSZ w Ciechanowie nr 14/2013 z dnia 19.04.2013 r.) Załączniki nr 1 i nr 2 do pracy dyplomowej nie podlegają ocenie </a:t>
            </a:r>
            <a:r>
              <a:rPr lang="pl-PL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antyplagiatowej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2075" indent="-92075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Pracownik biura informuje studenta telefonicznie o fakcie wygenerowania raportu z systemu JSA i przesyła drogą elektroniczną na adres e-mailowy studenta pracę zapisaną w formacie </a:t>
            </a: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2075" indent="-92075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Pracownik biura informuje studenta telefonicznie o fakcie wygenerowania raportu z systemu JSA. Płyta z pracą zakwalifikowaną do obrony pozostaje w </a:t>
            </a: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Biurze zleceń – Bibliotece Uczelnianej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Następnie zostaje przekazana do ORPD tuż po obronie na podstawie listy przekazanej do Biura zleceń z dziekanatów (lista studentów powinna zawierać datą obrony pracy).</a:t>
            </a:r>
          </a:p>
        </p:txBody>
      </p:sp>
    </p:spTree>
    <p:extLst>
      <p:ext uri="{BB962C8B-B14F-4D97-AF65-F5344CB8AC3E}">
        <p14:creationId xmlns:p14="http://schemas.microsoft.com/office/powerpoint/2010/main" val="2436665870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C7186A78-668A-4033-9F1E-4313DCD49476}"/>
              </a:ext>
            </a:extLst>
          </p:cNvPr>
          <p:cNvSpPr txBox="1"/>
          <p:nvPr/>
        </p:nvSpPr>
        <p:spPr>
          <a:xfrm>
            <a:off x="531159" y="151685"/>
            <a:ext cx="5795682" cy="9602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 3</a:t>
            </a:r>
            <a:endParaRPr lang="pl-PL" sz="12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 zakończeniu badania promotor analizuje </a:t>
            </a: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wygenerowany w postaci raportu ogólny wynik badania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pod kątem występowania w pracy nieuprawnionych zapożyczeń, a w szczególności ustala czy wskaźniki ogólne (suma wartości wskaźników dla wszystkich referencyjnych baz porównawczych) </a:t>
            </a: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Procentowego Rozmiaru Podobieństwa – PRP nie przekraczają przyjętych poziomów tolerancji sygnalizowanych wyróżnieniem kolorem pomarańczowym (poziom ostrzegawczy) lub czerwonym (poziom alarmowy) dla każdego z czterech wariantów długości frazy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Dodatkowo promotor sprawdza czy nie próbowano ukryć obecności nieuprawnionych zapożyczeń w pracy przez manipulacje na tekście, analizując wskaźniki: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wykorzystania znaków specjalnych lub znaków spoza alfabetu tekstu pracy;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nierozpoznanych wyrazów;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liczby fragmentów innego stylu.</a:t>
            </a:r>
          </a:p>
          <a:p>
            <a:pPr marL="182563" indent="-182563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Jeżeli z analizy ogólnych wyników badania, według kryteriów wskazanych w ust. 1 wynika, że praca wymaga dodatkowej oceny z punktu widzenia występowania niedopuszczalnych zapożyczeń lub manipulacji na tekście, wówczas promotor jest zobowiązany sprawdzić szczegółowe wyniki badania w treści pracy.</a:t>
            </a:r>
          </a:p>
          <a:p>
            <a:pPr marL="182563" indent="-182563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 podstawie analizy wyniku badania promotor pracy dyplomowej podejmuje decyzję o akceptacji Raportu z badania w systemie JSA, która oznacza brak zastrzeżeń promotora co do oryginalności pracy lub podejmuje decyzję o braku akceptacji Raportu, która oznacza podejrzenie o nieoryginalności pracy.</a:t>
            </a:r>
          </a:p>
          <a:p>
            <a:pPr marL="182563" indent="-182563" algn="just">
              <a:buFont typeface="+mj-lt"/>
              <a:buAutoNum type="arabicPeriod"/>
            </a:pP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przypadku akceptacji Raportu promotor generuje z systemu JSA Raport Ogólny z badania JSA, zapisuje go i wykonuje jego wydruk a następnie przygotowuje Opinię promotora w sprawie dopuszczenia pracy dyplomowej do obrony (</a:t>
            </a:r>
            <a:r>
              <a:rPr lang="pl-PL" sz="12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zał. nr 2 do Regulaminu </a:t>
            </a:r>
            <a:r>
              <a:rPr lang="pl-PL" sz="1200" b="1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antyplagiatowego</a:t>
            </a: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 Dokumenty te składa we właściwym dziekanacie.</a:t>
            </a:r>
            <a:endParaRPr lang="pl-PL" sz="12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 algn="just">
              <a:buFont typeface="+mj-lt"/>
              <a:buAutoNum type="arabicPeriod"/>
            </a:pP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przypadku braku akceptacji Raportu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promotor generuje z systemu JSA Raport Ogólny z badania JSA, zapisuje go i wykonuje jego wydruk oraz generuje i zapisuje Raport Szczegółowy z badania JSA. Następnie promotor </a:t>
            </a: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kieruje pracę do ponownego sprawdzenia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pl-PL" sz="12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 4</a:t>
            </a:r>
            <a:endParaRPr lang="pl-PL" sz="12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Jeżeli analiza oryginalności pracy dyplomowej wskazuje, że praca nie jest oryginalna, promotor: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powiadamia pisemnie dziekana o podejrzeniu popełnienia przez studenta czynu polegającego na przypisaniu sobie autorstwa istotnego fragmentu lub innych elementów cudzego utworu w rozumieniu Ustawy z dnia 4 lutego 1994 r. o prawie autorskim i prawach pokrewnych (</a:t>
            </a:r>
            <a:r>
              <a:rPr lang="pl-PL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t.j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Dz. U. z 2018 poz. 1191, z </a:t>
            </a:r>
            <a:r>
              <a:rPr lang="pl-PL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późn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zm.);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przekazuje dziekanowi złożone przez studenta oświadczenie, o których mowa w § 1 ust. 1 wraz z przygotowanymi w procesie sprawdzania oryginalności pracy: Raportem Ogólnym JSA, plikiem Raportu Szczegółowego JSA i Opinią dotyczącą oryginalności pracy dyplomowej.</a:t>
            </a:r>
          </a:p>
          <a:p>
            <a:pPr marL="182563" indent="-182563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Dziekan niezwłocznie powiadamia Rektora PUZ o stwierdzeniu nieoryginalności pracy dyplomowej i naruszeniu przepisów obowiązujących w Uczelni.</a:t>
            </a:r>
          </a:p>
          <a:p>
            <a:pPr marL="182563" indent="-182563" algn="just">
              <a:buFont typeface="+mj-lt"/>
              <a:buAutoNum type="arabicPeriod"/>
            </a:pP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Rektor poleca przeprowadzenie postępowania wyjaśniającego zgodnie z art. 312 ust. 3 Ustawy z dnia 20 lipca 2018 r. Prawo o szkolnictwie wyższym i nauce (Dz. U. 2018, poz. 1668 z </a:t>
            </a:r>
            <a:r>
              <a:rPr lang="pl-PL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późn</a:t>
            </a:r>
            <a:r>
              <a:rPr lang="pl-PL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zm.).</a:t>
            </a:r>
          </a:p>
        </p:txBody>
      </p:sp>
    </p:spTree>
    <p:extLst>
      <p:ext uri="{BB962C8B-B14F-4D97-AF65-F5344CB8AC3E}">
        <p14:creationId xmlns:p14="http://schemas.microsoft.com/office/powerpoint/2010/main" val="3707192267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DC7FA0EB-4126-40B1-9562-34EA418CA5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22" t="12466" r="33478" b="8062"/>
          <a:stretch/>
        </p:blipFill>
        <p:spPr>
          <a:xfrm>
            <a:off x="60511" y="333936"/>
            <a:ext cx="6736979" cy="923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325363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81C4B98D-9947-4423-B67F-09F9E605CF18}"/>
              </a:ext>
            </a:extLst>
          </p:cNvPr>
          <p:cNvSpPr/>
          <p:nvPr/>
        </p:nvSpPr>
        <p:spPr>
          <a:xfrm>
            <a:off x="151194" y="505798"/>
            <a:ext cx="6555611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Zasady składania prac dyplomowych w Bibliotece Uczelnianej PUZ im. Ignacego Mościckiego w Ciechanowie do procedury antyplagiatowej</a:t>
            </a:r>
          </a:p>
          <a:p>
            <a:pPr algn="ctr"/>
            <a:endParaRPr lang="pl-PL" sz="1200" b="1" dirty="0">
              <a:solidFill>
                <a:srgbClr val="5E90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Procedurę antyplagiatową prowadzi Biblioteka Uczelniana korzystając z systemu JSA</a:t>
            </a:r>
            <a:endParaRPr lang="pl-PL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2563" algn="just">
              <a:buFont typeface="+mj-lt"/>
              <a:buAutoNum type="arabicPeriod"/>
            </a:pP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Przed poddaniem pracy dyplomowej procedurze antyplagiatowej </a:t>
            </a: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musi uzyskać</a:t>
            </a: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potwierdzenie od promotora o zgodności wersji papierowej z wersją elektroniczną (zob. § 2 Regulaminu antyplagiatowego).</a:t>
            </a:r>
          </a:p>
          <a:p>
            <a:pPr algn="just">
              <a:buFont typeface="+mj-lt"/>
              <a:buAutoNum type="arabicPeriod"/>
            </a:pP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Najpóźniej na 14 dni</a:t>
            </a: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przed wyznaczonym terminem egzaminu dyplomowego (obrony) student dostarcza do Biblioteki Uczelnianej ostateczną wersję pracy dyplomowej na płycie CD-R lub DVD.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składa w bibliotece nośnik elektroniczny, na którym znajduje się praca dyplomowa wraz z załącznikami nr 1 i nr 2, które stanowią </a:t>
            </a: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odrębne pliki</a:t>
            </a: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tekst pracy dyplomowej</a:t>
            </a: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(plik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(zalecany) lub DOC, DOCX, ODT,),</a:t>
            </a:r>
            <a:b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załącznik nr 1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pracy dyplomowej - oświadczenie o samodzielności pisania pracy dyplomowej, zgodę na kontrolę antyplagiatową oraz oświadczenie o zgodności wersji papierowej z elektroniczną</a:t>
            </a:r>
            <a:b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załącznik nr 2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pracy dyplomowej - umowa licencyjna,</a:t>
            </a:r>
            <a:b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i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Załączniki nr 1 i nr 2 do pracy dyplomowej nie podlegają ocenie antyplagiatowej.</a:t>
            </a:r>
            <a:endParaRPr lang="pl-PL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płytę należy trwale opisać w następujący sposób (zob. § 3 Regulaminu antyplagiatowego):</a:t>
            </a:r>
            <a:b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imię i nazwisko studenta </a:t>
            </a:r>
            <a:b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nr albumu,</a:t>
            </a:r>
            <a:b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kierunek i rodzaj studiów</a:t>
            </a: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płyta musi zawierać podpis promotora będący potwierdzeniem zgodności wersji papierowej z elektroniczną pracy</a:t>
            </a: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Wymienione w punkcie 2 dokumenty </a:t>
            </a: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dostarcza w kopercie formatu A4 identycznie opisanej jak strona tytułowa pracy oraz podaje: </a:t>
            </a:r>
            <a:r>
              <a:rPr lang="pl-P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imię i nazwisko recenzenta, numer telefonu oraz adres e-mail studenta</a:t>
            </a:r>
            <a:r>
              <a:rPr lang="pl-PL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Praca dyplomowa zostaje poddana procedurze antyplagiatowej. Więcej informacji na ten temat w </a:t>
            </a:r>
            <a:r>
              <a:rPr lang="pl-PL" sz="12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Regulaminie antyplagiatowym</a:t>
            </a:r>
            <a:r>
              <a:rPr lang="pl-PL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zakończeniu procedury antyplagiatowej student powiadamiany jest drogą telefoniczną, przez pracownika biblioteki. Promotor otrzymuje Raport z analizy na konto wygenerowane w systemie JSA. Pracownik biblioteki przesyła studentowi na e-mail tekst pracy po sprawdzeniu i zatwierdzeniu przez promotora.</a:t>
            </a:r>
            <a:endParaRPr lang="pl-PL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Płyta z pracą zakwalifikowaną do obrony pozostaje w bibliotece celem przesłania jej do ORPPD tuż po obronie.</a:t>
            </a:r>
            <a:endParaRPr lang="pl-PL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pl-PL" sz="12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może odebrać z biblioteki płytę z pracą w dniu odbioru dyplomu.</a:t>
            </a:r>
          </a:p>
          <a:p>
            <a:pPr algn="just"/>
            <a:endParaRPr lang="pl-PL" sz="12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WYPOŻYCZENIA MIĘDZYBIBLIOTECZNE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Biblioteka PUZ w Ciechanowie sprowadza książki oraz kserokopie konkretnych artykułów w ramach wypożyczeń międzybibliotecznych na potrzeby pracowników i studentów Państwowej Wyższej Uczelni Zawodowej w Ciechanowie. Wypożyczenia takie dotyczą tych dokumentów, których nie ma na terenie Ciechanowa i Mławy.</a:t>
            </a:r>
            <a:b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Sprowadzone materiały udostępnia się na miejscu w Czytelni w okresie wyznaczonym przez bibliotekę.</a:t>
            </a:r>
            <a:b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Zamówienia należy składać osobiście w Wypożyczalni w godzinach pracy biblioteki.</a:t>
            </a:r>
          </a:p>
          <a:p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FORMULARZ ZAMÓWIENIA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 (formularz jest także dostępny w wypożyczalniach)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Szczegóły realizacji wypożyczeń międzybibliotecznych określone zostały w Regulaminie udostępniania zbiorów od § 18 do § 24.</a:t>
            </a:r>
          </a:p>
          <a:p>
            <a:pPr algn="just"/>
            <a:endParaRPr lang="pl-PL" sz="1200" b="1" i="0" u="none" strike="noStrike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857293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C2F529A4-6380-4746-9306-63DECEFCD1CE}"/>
              </a:ext>
            </a:extLst>
          </p:cNvPr>
          <p:cNvSpPr/>
          <p:nvPr/>
        </p:nvSpPr>
        <p:spPr>
          <a:xfrm>
            <a:off x="326985" y="998071"/>
            <a:ext cx="6204030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21150" marR="218440">
              <a:spcBef>
                <a:spcPts val="375"/>
              </a:spcBef>
              <a:spcAft>
                <a:spcPts val="0"/>
              </a:spcAft>
            </a:pPr>
            <a:r>
              <a:rPr lang="pl-PL" sz="1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Załącznik Nr 1 do Regulaminu antyplagiatowego PWSZ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21150" marR="132715" algn="just">
              <a:spcAft>
                <a:spcPts val="0"/>
              </a:spcAft>
            </a:pPr>
            <a:r>
              <a:rPr lang="pl-PL" sz="1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Ciechanowie wprowadzonego zarządzeniem nr 5/2019 Rektora PWSZ w Ciechanowie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">
              <a:spcBef>
                <a:spcPts val="15"/>
              </a:spcBef>
              <a:spcAft>
                <a:spcPts val="0"/>
              </a:spcAft>
            </a:pPr>
            <a:r>
              <a:rPr lang="pl-PL" sz="135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" marR="570865">
              <a:spcAft>
                <a:spcPts val="0"/>
              </a:spcAft>
            </a:pPr>
            <a:r>
              <a:rPr lang="pl-PL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Oświadczenie dotyczące praw autorskich i danych osobowych przechowywanych w JSA i systemie antyplagiatowym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">
              <a:spcBef>
                <a:spcPts val="40"/>
              </a:spcBef>
              <a:spcAft>
                <a:spcPts val="0"/>
              </a:spcAft>
            </a:pPr>
            <a:r>
              <a:rPr lang="pl-PL" sz="115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50495" lvl="0" indent="-34290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227330" algn="l"/>
              </a:tabLst>
            </a:pP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Oświadczam, że praca dyplomowa przedstawiona przeze mnie do sprawdzenia w systemie antyplagiatowym:</a:t>
            </a:r>
            <a:endParaRPr lang="pl-PL" sz="1100" spc="-1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215900" lvl="1" indent="-342900">
              <a:buSzPts val="1200"/>
              <a:buFont typeface="Times New Roman" panose="02020603050405020304" pitchFamily="18" charset="0"/>
              <a:buAutoNum type="arabicParenR"/>
              <a:tabLst>
                <a:tab pos="240030" algn="l"/>
              </a:tabLst>
            </a:pP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jest mojego autorstwa i nie narusza praw autorskich w rozumieniu ustawy z dnia 4 lutego 1994 r. o prawie autorskim i prawach pokrewnych (tj. Dz. U. z 2018 r. poz. 1191, ze zm.) oraz dóbr osobistych chronionych prawem</a:t>
            </a:r>
            <a:r>
              <a:rPr lang="pl-PL" sz="12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cywilnym;</a:t>
            </a:r>
            <a:endParaRPr lang="pl-PL" sz="1100" spc="-1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buSzPts val="1200"/>
              <a:buFont typeface="Times New Roman" panose="02020603050405020304" pitchFamily="18" charset="0"/>
              <a:buAutoNum type="arabicParenR"/>
              <a:tabLst>
                <a:tab pos="202565" algn="l"/>
              </a:tabLst>
            </a:pP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nie zawiera danych i informacji, które uzyskałem/łam w sposób</a:t>
            </a:r>
            <a:r>
              <a:rPr lang="pl-PL" sz="12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niedozwolony;</a:t>
            </a:r>
            <a:endParaRPr lang="pl-PL" sz="1100" spc="-1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246380" lvl="1" indent="-342900">
              <a:buSzPts val="1200"/>
              <a:buFont typeface="Times New Roman" panose="02020603050405020304" pitchFamily="18" charset="0"/>
              <a:buAutoNum type="arabicParenR"/>
              <a:tabLst>
                <a:tab pos="202565" algn="l"/>
              </a:tabLst>
            </a:pP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nie była podstawą nadania dyplomu uczelni wyższej lub tytułu zawodowego ani mnie ani innej osobie;</a:t>
            </a:r>
            <a:endParaRPr lang="pl-PL" sz="1100" spc="-1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616585" lvl="1" indent="-342900">
              <a:buSzPts val="1200"/>
              <a:buFont typeface="Times New Roman" panose="02020603050405020304" pitchFamily="18" charset="0"/>
              <a:buAutoNum type="arabicParenR"/>
              <a:tabLst>
                <a:tab pos="240030" algn="l"/>
              </a:tabLst>
            </a:pP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jest związana z zaliczeniem studiów w Państwowej Uczelni Zawodowej im. Ignacego Mościckiego w Ciechanowie;</a:t>
            </a:r>
            <a:endParaRPr lang="pl-PL" sz="1100" spc="-1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">
              <a:spcBef>
                <a:spcPts val="55"/>
              </a:spcBef>
              <a:spcAft>
                <a:spcPts val="0"/>
              </a:spcAft>
            </a:pPr>
            <a:r>
              <a:rPr lang="pl-PL" sz="1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75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338455" algn="l"/>
              </a:tabLst>
            </a:pP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Wyrażam zgodę na poddanie mojej pracy kontroli za pomocą systemu JSA oraz na umieszczenie tekstu pracy w bazie danych Uczelni, w celu ochrony go przed nieuprawnionym wykorzystaniem. Oświadczam, że zostałem poinformowany/a i wyrażam zgodę, by system antyplagiatowy porównywał treść mojej pracy z innymi dokumentami (w celu ustalenia istnienia nieuprawnionych</a:t>
            </a:r>
            <a:r>
              <a:rPr lang="pl-PL" sz="12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zapożyczeń);</a:t>
            </a:r>
            <a:endParaRPr lang="pl-PL" sz="1100" spc="-1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">
              <a:spcAft>
                <a:spcPts val="0"/>
              </a:spcAft>
            </a:pPr>
            <a:r>
              <a:rPr lang="pl-PL" sz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"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2390" lvl="0" indent="-342900" algn="just">
              <a:spcAft>
                <a:spcPts val="0"/>
              </a:spcAft>
              <a:buSzPts val="1200"/>
              <a:buFont typeface="+mj-lt"/>
              <a:buAutoNum type="arabicPeriod" startAt="3"/>
              <a:tabLst>
                <a:tab pos="252730" algn="l"/>
              </a:tabLst>
            </a:pP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Wyrażam zgodę, aby moja praca wraz z oznaczeniem autora pozostała w bazie danych Uczelni przez okres, który Uczelnia uzna za stosowny. Oświadczam, że zostałem poinformowany/a i wyrażam na to zgodę, że tekst mojej pracy stanie się elementem porównawczej bazy danych Uczelni, która będzie wykorzystywana, w tym także  udostępniana innym podmiotom, na zasadach określonych przez Uczelnię, w celu dokonywania kontroli antyplagiatowej prac dyplomowych, a także innych tekstów, które powstaną w</a:t>
            </a:r>
            <a:r>
              <a:rPr lang="pl-PL" sz="12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przyszłości;</a:t>
            </a:r>
            <a:endParaRPr lang="pl-PL" sz="1100" spc="-1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">
              <a:spcBef>
                <a:spcPts val="55"/>
              </a:spcBef>
              <a:spcAft>
                <a:spcPts val="0"/>
              </a:spcAft>
            </a:pPr>
            <a:r>
              <a:rPr lang="pl-PL" sz="1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16230" lvl="0" indent="-342900">
              <a:spcAft>
                <a:spcPts val="0"/>
              </a:spcAft>
              <a:buSzPts val="1200"/>
              <a:buFont typeface="+mj-lt"/>
              <a:buAutoNum type="arabicPeriod" startAt="4"/>
              <a:tabLst>
                <a:tab pos="189865" algn="l"/>
              </a:tabLst>
            </a:pP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Treść pracy przedstawionej przeze mnie do obrony, zawarta na przekazywanym nośniku elektronicznym, jest identyczna z jej wersją</a:t>
            </a:r>
            <a:r>
              <a:rPr lang="pl-PL" sz="12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drukowaną.</a:t>
            </a:r>
            <a:endParaRPr lang="pl-PL" sz="1100" spc="-1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16230" lvl="0" indent="-342900">
              <a:spcAft>
                <a:spcPts val="0"/>
              </a:spcAft>
              <a:buSzPts val="1200"/>
              <a:buFont typeface="+mj-lt"/>
              <a:buAutoNum type="arabicPeriod" startAt="4"/>
              <a:tabLst>
                <a:tab pos="189865" algn="l"/>
              </a:tabLst>
            </a:pP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">
              <a:spcBef>
                <a:spcPts val="55"/>
              </a:spcBef>
              <a:spcAft>
                <a:spcPts val="0"/>
              </a:spcAft>
            </a:pPr>
            <a:r>
              <a:rPr lang="pl-PL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" algn="just">
              <a:spcAft>
                <a:spcPts val="0"/>
              </a:spcAft>
            </a:pP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Data ...............................</a:t>
            </a:r>
          </a:p>
          <a:p>
            <a:pPr marL="74295" algn="just">
              <a:spcAft>
                <a:spcPts val="0"/>
              </a:spcAft>
            </a:pP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Nr albumu ...............................</a:t>
            </a:r>
          </a:p>
          <a:p>
            <a:pPr marL="74295" algn="just">
              <a:spcAft>
                <a:spcPts val="0"/>
              </a:spcAft>
            </a:pP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Podpis studenta ............................... ...............................</a:t>
            </a:r>
          </a:p>
          <a:p>
            <a:pPr marL="74295" algn="just">
              <a:spcAft>
                <a:spcPts val="0"/>
              </a:spcAft>
            </a:pP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(imię) (nazwisko)</a:t>
            </a:r>
          </a:p>
        </p:txBody>
      </p:sp>
    </p:spTree>
    <p:extLst>
      <p:ext uri="{BB962C8B-B14F-4D97-AF65-F5344CB8AC3E}">
        <p14:creationId xmlns:p14="http://schemas.microsoft.com/office/powerpoint/2010/main" val="952811749"/>
      </p:ext>
    </p:extLst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7037E5D-3DBE-46FB-B2B4-ACF6D56E7677}"/>
              </a:ext>
            </a:extLst>
          </p:cNvPr>
          <p:cNvSpPr/>
          <p:nvPr/>
        </p:nvSpPr>
        <p:spPr>
          <a:xfrm>
            <a:off x="222813" y="81699"/>
            <a:ext cx="6412375" cy="9742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96590" marR="73025" indent="1826895" algn="r">
              <a:spcBef>
                <a:spcPts val="340"/>
              </a:spcBef>
              <a:spcAft>
                <a:spcPts val="0"/>
              </a:spcAft>
            </a:pPr>
            <a:r>
              <a:rPr lang="pl-PL" sz="11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Załącznik Nr 1 do Zarządzenia Rektora PWSZ w Ciechanowie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2390" algn="r">
              <a:lnSpc>
                <a:spcPts val="1260"/>
              </a:lnSpc>
              <a:spcAft>
                <a:spcPts val="0"/>
              </a:spcAft>
            </a:pPr>
            <a:r>
              <a:rPr lang="pl-PL" sz="11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nr…… z dnia ……… r.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5"/>
              </a:spcBef>
              <a:spcAft>
                <a:spcPts val="0"/>
              </a:spcAft>
            </a:pPr>
            <a:r>
              <a:rPr lang="pl-PL" sz="95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82905" marR="334645" algn="ctr">
              <a:spcAft>
                <a:spcPts val="0"/>
              </a:spcAft>
            </a:pPr>
            <a:r>
              <a:rPr lang="pl-PL" sz="1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UMOWA LICENCYJNA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0"/>
              </a:spcBef>
              <a:spcAft>
                <a:spcPts val="0"/>
              </a:spcAft>
            </a:pPr>
            <a:r>
              <a:rPr lang="pl-PL" sz="95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3825" algn="just">
              <a:spcAft>
                <a:spcPts val="0"/>
              </a:spcAft>
              <a:tabLst>
                <a:tab pos="744220" algn="l"/>
                <a:tab pos="1027430" algn="l"/>
                <a:tab pos="1460500" algn="l"/>
                <a:tab pos="2797175" algn="l"/>
                <a:tab pos="3080385" algn="l"/>
                <a:tab pos="4460240" algn="l"/>
                <a:tab pos="5414010" algn="l"/>
              </a:tabLs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zawarta	w	dniu	………….…………	w	Ciechanowie/Mławie </a:t>
            </a:r>
            <a:r>
              <a:rPr lang="pl-PL" sz="1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(niepotrzebne skreślić)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3825">
              <a:spcBef>
                <a:spcPts val="625"/>
              </a:spcBef>
              <a:spcAft>
                <a:spcPts val="0"/>
              </a:spcAft>
              <a:tabLst>
                <a:tab pos="3717925" algn="l"/>
                <a:tab pos="4231640" algn="l"/>
                <a:tab pos="4986020" algn="l"/>
                <a:tab pos="5219065" algn="l"/>
              </a:tabLs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pomiędzy Państwową Uczelnią Zawodową im. Ignacego Mościckiego w Ciechnowie</a:t>
            </a:r>
          </a:p>
          <a:p>
            <a:pPr marL="123825">
              <a:spcBef>
                <a:spcPts val="625"/>
              </a:spcBef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reprezentowaną przez Dziekana ………………….........…………...……………………………….</a:t>
            </a:r>
          </a:p>
          <a:p>
            <a:pPr marL="123825">
              <a:spcBef>
                <a:spcPts val="625"/>
              </a:spcBef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…………………….……………………………………………………..……………..………………</a:t>
            </a:r>
          </a:p>
          <a:p>
            <a:pPr marL="123825">
              <a:spcBef>
                <a:spcPts val="625"/>
              </a:spcBef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zwaną w dalszej części umowy „Licencjobiorcą”</a:t>
            </a:r>
          </a:p>
          <a:p>
            <a:pPr>
              <a:spcAft>
                <a:spcPts val="0"/>
              </a:spcAft>
            </a:pPr>
            <a:r>
              <a:rPr lang="pl-PL" sz="16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3825" marR="118110">
              <a:lnSpc>
                <a:spcPct val="198000"/>
              </a:lnSpc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Panią/Panem….………………………………………………………..………..…………………….. zamieszkałą/zamieszkałym w ………………………………………………………………...………....</a:t>
            </a:r>
          </a:p>
          <a:p>
            <a:pPr marL="123825">
              <a:spcBef>
                <a:spcPts val="55"/>
              </a:spcBef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…………………………………………………………………………………………………………..</a:t>
            </a:r>
          </a:p>
          <a:p>
            <a:pPr>
              <a:spcBef>
                <a:spcPts val="55"/>
              </a:spcBef>
              <a:spcAft>
                <a:spcPts val="0"/>
              </a:spcAft>
            </a:pPr>
            <a:r>
              <a:rPr lang="pl-PL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3825"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autorem/współautorem*  pracy  dyplomowej  </a:t>
            </a:r>
            <a:r>
              <a:rPr lang="pl-PL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pt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  ...…………………………………..………………..</a:t>
            </a:r>
          </a:p>
          <a:p>
            <a:pPr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123825"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………………………………………………………………………………………………….………..</a:t>
            </a:r>
          </a:p>
          <a:p>
            <a:pPr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123825" marR="133350">
              <a:lnSpc>
                <a:spcPct val="200000"/>
              </a:lnSpc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…………………………………………………………………………………….…………………….. prowadzonej w :…………………………………………………………………………………………</a:t>
            </a:r>
          </a:p>
          <a:p>
            <a:pPr marL="123190">
              <a:spcBef>
                <a:spcPts val="35"/>
              </a:spcBef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……………………………………………………………………………………………………..……</a:t>
            </a:r>
          </a:p>
          <a:p>
            <a:pPr marL="123190">
              <a:spcBef>
                <a:spcPts val="5"/>
              </a:spcBef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zwaną/zwanym dalej „Licencjodawcą”, w następującym brzmieniu:</a:t>
            </a:r>
          </a:p>
          <a:p>
            <a:pPr>
              <a:spcBef>
                <a:spcPts val="30"/>
              </a:spcBef>
              <a:spcAft>
                <a:spcPts val="0"/>
              </a:spcAft>
            </a:pPr>
            <a:r>
              <a:rPr lang="pl-PL" sz="1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450" marR="334645" algn="ctr">
              <a:spcAft>
                <a:spcPts val="0"/>
              </a:spcAft>
            </a:pPr>
            <a:r>
              <a:rPr lang="pl-PL" sz="11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§ 1</a:t>
            </a:r>
          </a:p>
          <a:p>
            <a:pPr marL="342900" marR="74295" lvl="0" indent="-342900">
              <a:spcBef>
                <a:spcPts val="170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304165" algn="l"/>
              </a:tabLs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Licencjodawca oświadcza, że udziela Licencjobiorcy nieodpłatnej licencji niewyłącznej do korzystania z pracy dyplomowej na następującym polu</a:t>
            </a:r>
            <a:r>
              <a:rPr lang="pl-PL" sz="1100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eksploatacji:</a:t>
            </a:r>
          </a:p>
          <a:p>
            <a:pPr marL="800100" marR="72390" lvl="1" indent="-342900" algn="just">
              <a:buFont typeface="Symbol" panose="05050102010706020507" pitchFamily="18" charset="2"/>
              <a:buChar char=""/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rozpowszechnianie pracy dyplomowej poprzez publiczne udostępnianie jej do wglądu </a:t>
            </a:r>
            <a:b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Bibliotece Uczelnianej Państwowej Uczelni Zawodowej im. Ignacego Mościckiego </a:t>
            </a:r>
            <a:b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Ciechnowie bez możliwości dokonywania kserokopii</a:t>
            </a:r>
            <a:r>
              <a:rPr lang="pl-PL" sz="11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pracy,</a:t>
            </a:r>
          </a:p>
          <a:p>
            <a:pPr marL="342900" lvl="0" indent="-342900">
              <a:lnSpc>
                <a:spcPts val="1260"/>
              </a:lnSpc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304165" algn="l"/>
              </a:tabLs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Licencjodawca udziela licencji, o której mowa w ust. 1 na czas</a:t>
            </a:r>
            <a:r>
              <a:rPr lang="pl-PL" sz="1100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nieoznaczony.</a:t>
            </a:r>
          </a:p>
          <a:p>
            <a:pPr marL="342900" marR="73025" lvl="0" indent="-342900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304165" algn="l"/>
              </a:tabLs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Licencjobiorca zobowiązuje się do przechowywania pracy dyplomowej w postaci niezmienionej </a:t>
            </a:r>
            <a:b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z poszanowaniem praw osobistych</a:t>
            </a:r>
            <a:r>
              <a:rPr lang="pl-PL" sz="11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twórcy.</a:t>
            </a:r>
          </a:p>
          <a:p>
            <a:pPr>
              <a:spcBef>
                <a:spcPts val="25"/>
              </a:spcBef>
              <a:spcAft>
                <a:spcPts val="0"/>
              </a:spcAft>
            </a:pPr>
            <a:r>
              <a:rPr lang="pl-PL" sz="1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85" marR="334645" algn="ctr">
              <a:spcAft>
                <a:spcPts val="0"/>
              </a:spcAft>
            </a:pPr>
            <a:r>
              <a:rPr lang="pl-PL" sz="11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§ 2</a:t>
            </a:r>
          </a:p>
          <a:p>
            <a:pPr marL="123825" marR="72390" algn="just">
              <a:lnSpc>
                <a:spcPct val="115000"/>
              </a:lnSpc>
              <a:spcBef>
                <a:spcPts val="160"/>
              </a:spcBef>
              <a:spcAft>
                <a:spcPts val="0"/>
              </a:spcAf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sprawach nieuregulowanych niniejszą umową mają zastosowanie przepisy ustawy z dnia 4 lutego 1994 r. o prawie autorskim i prawach pokrewnych (Dz. U. z 2006 r. Nr 90, poz. 631 – tekst jednolity,  z </a:t>
            </a:r>
            <a:r>
              <a:rPr lang="pl-PL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późn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zm.) oraz ustawy z dnia 23 kwietnia 1964 r. kodeks cywilny (Dz. U. z 1964 r. Nr 16, poz. 93 z </a:t>
            </a:r>
            <a:r>
              <a:rPr lang="pl-PL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późn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l-PL" sz="11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zm.).</a:t>
            </a:r>
          </a:p>
          <a:p>
            <a:pPr marL="38100" marR="334645" algn="ctr">
              <a:lnSpc>
                <a:spcPts val="1250"/>
              </a:lnSpc>
              <a:spcBef>
                <a:spcPts val="1020"/>
              </a:spcBef>
              <a:spcAft>
                <a:spcPts val="0"/>
              </a:spcAft>
            </a:pPr>
            <a:r>
              <a:rPr lang="pl-PL" sz="11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§ 3</a:t>
            </a:r>
          </a:p>
          <a:p>
            <a:pPr marL="123825" marR="71120">
              <a:lnSpc>
                <a:spcPts val="1260"/>
              </a:lnSpc>
              <a:spcAft>
                <a:spcPts val="0"/>
              </a:spcAft>
              <a:tabLst>
                <a:tab pos="711835" algn="l"/>
                <a:tab pos="1246505" algn="l"/>
                <a:tab pos="2089150" algn="l"/>
                <a:tab pos="2336165" algn="l"/>
                <a:tab pos="2854325" algn="l"/>
                <a:tab pos="3874135" algn="l"/>
                <a:tab pos="4157345" algn="l"/>
                <a:tab pos="4723130" algn="l"/>
                <a:tab pos="5041265" algn="l"/>
              </a:tabLs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Umowa	została	sporządzona	w	dwóch	egzemplarzach,	po	jednym	dla	</a:t>
            </a:r>
            <a:r>
              <a:rPr lang="pl-PL" sz="11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Licencjobiorcy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pl-PL" sz="11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Licencjodawcy.</a:t>
            </a:r>
          </a:p>
          <a:p>
            <a:pPr>
              <a:spcAft>
                <a:spcPts val="0"/>
              </a:spcAft>
            </a:pP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pl-PL" sz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84175" marR="334645" algn="ctr">
              <a:lnSpc>
                <a:spcPct val="115000"/>
              </a:lnSpc>
              <a:spcAft>
                <a:spcPts val="0"/>
              </a:spcAft>
              <a:tabLst>
                <a:tab pos="3666490" algn="l"/>
                <a:tab pos="3989705" algn="l"/>
              </a:tabLst>
            </a:pP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……………………………………..	</a:t>
            </a:r>
            <a:r>
              <a:rPr lang="pl-PL" sz="11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……………………………………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Licencjodawca		Licencjobiorca</a:t>
            </a:r>
          </a:p>
        </p:txBody>
      </p:sp>
    </p:spTree>
    <p:extLst>
      <p:ext uri="{BB962C8B-B14F-4D97-AF65-F5344CB8AC3E}">
        <p14:creationId xmlns:p14="http://schemas.microsoft.com/office/powerpoint/2010/main" val="2970018237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1931</Words>
  <Application>Microsoft Office PowerPoint</Application>
  <PresentationFormat>Papier A4 (210x297 mm)</PresentationFormat>
  <Paragraphs>104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Tahoma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Marian Gniłka</dc:creator>
  <cp:lastModifiedBy>Marian Gniłka</cp:lastModifiedBy>
  <cp:revision>7</cp:revision>
  <dcterms:created xsi:type="dcterms:W3CDTF">2021-02-23T17:13:43Z</dcterms:created>
  <dcterms:modified xsi:type="dcterms:W3CDTF">2021-03-16T10:32:14Z</dcterms:modified>
</cp:coreProperties>
</file>