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7" r:id="rId2"/>
    <p:sldId id="269" r:id="rId3"/>
    <p:sldId id="312" r:id="rId4"/>
    <p:sldId id="314" r:id="rId5"/>
    <p:sldId id="323" r:id="rId6"/>
    <p:sldId id="324" r:id="rId7"/>
    <p:sldId id="301" r:id="rId8"/>
    <p:sldId id="325" r:id="rId9"/>
    <p:sldId id="317" r:id="rId10"/>
    <p:sldId id="322" r:id="rId11"/>
  </p:sldIdLst>
  <p:sldSz cx="6858000" cy="9144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25" autoAdjust="0"/>
    <p:restoredTop sz="94584" autoAdjust="0"/>
  </p:normalViewPr>
  <p:slideViewPr>
    <p:cSldViewPr>
      <p:cViewPr varScale="1">
        <p:scale>
          <a:sx n="68" d="100"/>
          <a:sy n="68" d="100"/>
        </p:scale>
        <p:origin x="2770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37FF3D-D1A5-40D6-AAB8-2C2421BA7EBD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688BC-A714-417D-8ADE-CF85C5F071F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7CA14-B5BB-4FE5-993E-C05E5F6C9E5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EEDEF-3CEE-4AA3-828D-F1183DE4060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008B9-0757-4181-9190-09D7E780FBC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B9B4A-06F1-47D7-8337-7DF32AA1E7F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AD076-8C7A-4BC6-A3BC-BE5687EF167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5A6D4-A1D7-443D-95C8-DF6A5C711B4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05581-03B0-4748-8CAA-80F7C1C1B7E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40901-672E-4115-8B9B-8EB387FDA07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90CD9-F7D0-4A2C-8A98-3886961EF15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AD8A5-B659-4456-9260-B4337D88475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BFFF2D-9906-4CF5-9EF8-E231FA072E04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3A3E1280-6E1B-4AFC-806A-F7C97FD76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850708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63EA-8252-4FEE-8B2D-738FBE8F6080}" type="slidenum">
              <a:rPr lang="pl-PL"/>
              <a:pPr/>
              <a:t>10</a:t>
            </a:fld>
            <a:endParaRPr lang="pl-PL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17974" y="106263"/>
            <a:ext cx="5622052" cy="381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50000"/>
              </a:lnSpc>
            </a:pPr>
            <a:r>
              <a:rPr lang="pl-PL" sz="1200" dirty="0"/>
              <a:t>Państwowa Uczelnia Zawodowa w Ciechanowie</a:t>
            </a:r>
          </a:p>
          <a:p>
            <a:pPr algn="ctr">
              <a:lnSpc>
                <a:spcPct val="50000"/>
              </a:lnSpc>
            </a:pPr>
            <a:r>
              <a:rPr lang="pl-PL" sz="1200" dirty="0"/>
              <a:t>----------------------------------------------------------------------------------------------------------</a:t>
            </a:r>
          </a:p>
          <a:p>
            <a:pPr algn="ctr">
              <a:lnSpc>
                <a:spcPct val="50000"/>
              </a:lnSpc>
            </a:pPr>
            <a:r>
              <a:rPr lang="pl-PL" sz="1200" dirty="0"/>
              <a:t>Matryca akceptacji ryzyka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36613" y="8316913"/>
            <a:ext cx="5416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50000"/>
              </a:lnSpc>
            </a:pPr>
            <a:r>
              <a:rPr lang="pl-PL" sz="1200"/>
              <a:t>Mława</a:t>
            </a:r>
          </a:p>
          <a:p>
            <a:pPr algn="ctr">
              <a:lnSpc>
                <a:spcPct val="50000"/>
              </a:lnSpc>
            </a:pPr>
            <a:r>
              <a:rPr lang="pl-PL" sz="1200"/>
              <a:t>-------------------------------------------------------------------------------------------------------</a:t>
            </a:r>
          </a:p>
          <a:p>
            <a:pPr algn="ctr">
              <a:lnSpc>
                <a:spcPct val="50000"/>
              </a:lnSpc>
            </a:pPr>
            <a:r>
              <a:rPr lang="pl-PL" sz="1200"/>
              <a:t>Miesiąc, rok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85794" y="571472"/>
            <a:ext cx="52022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arenR" startAt="3"/>
            </a:pPr>
            <a:r>
              <a:rPr lang="pl-PL" dirty="0"/>
              <a:t>Zobrazowanie dla Spółdzielni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2754314" y="4868857"/>
            <a:ext cx="4333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403601" y="4797419"/>
            <a:ext cx="10919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 dirty="0">
                <a:latin typeface="Comic Sans MS" pitchFamily="66" charset="0"/>
              </a:rPr>
              <a:t>pomijalna</a:t>
            </a:r>
          </a:p>
        </p:txBody>
      </p:sp>
      <p:sp>
        <p:nvSpPr>
          <p:cNvPr id="17" name="Rectangle 9" descr="5%"/>
          <p:cNvSpPr>
            <a:spLocks noChangeArrowheads="1"/>
          </p:cNvSpPr>
          <p:nvPr/>
        </p:nvSpPr>
        <p:spPr bwMode="auto">
          <a:xfrm>
            <a:off x="2754314" y="5300657"/>
            <a:ext cx="433387" cy="287337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403601" y="5229219"/>
            <a:ext cx="6735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 dirty="0">
                <a:latin typeface="Comic Sans MS" pitchFamily="66" charset="0"/>
              </a:rPr>
              <a:t>niska</a:t>
            </a:r>
          </a:p>
        </p:txBody>
      </p:sp>
      <p:sp>
        <p:nvSpPr>
          <p:cNvPr id="19" name="Rectangle 11" descr="Kontur karo"/>
          <p:cNvSpPr>
            <a:spLocks noChangeArrowheads="1"/>
          </p:cNvSpPr>
          <p:nvPr/>
        </p:nvSpPr>
        <p:spPr bwMode="auto">
          <a:xfrm>
            <a:off x="2754314" y="5732457"/>
            <a:ext cx="433387" cy="287337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3403601" y="5661019"/>
            <a:ext cx="89800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 dirty="0">
                <a:latin typeface="Comic Sans MS" pitchFamily="66" charset="0"/>
              </a:rPr>
              <a:t>średnia</a:t>
            </a:r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2754314" y="6164257"/>
            <a:ext cx="433387" cy="2873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3403601" y="6092819"/>
            <a:ext cx="8707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 dirty="0">
                <a:latin typeface="Comic Sans MS" pitchFamily="66" charset="0"/>
              </a:rPr>
              <a:t>wysoka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2754314" y="6596057"/>
            <a:ext cx="433387" cy="287337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3403601" y="6524619"/>
            <a:ext cx="11560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 dirty="0">
                <a:latin typeface="Comic Sans MS" pitchFamily="66" charset="0"/>
              </a:rPr>
              <a:t>krytyczna</a:t>
            </a: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1857364" y="4357686"/>
            <a:ext cx="3352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l-PL" sz="1400" b="1" dirty="0">
                <a:latin typeface="Comic Sans MS" pitchFamily="66" charset="0"/>
              </a:rPr>
              <a:t>OZNACZENIA WARTOŚCI RYZYKA</a:t>
            </a:r>
          </a:p>
        </p:txBody>
      </p:sp>
      <p:sp>
        <p:nvSpPr>
          <p:cNvPr id="27" name="Rectangle 18" descr="Kontur karo"/>
          <p:cNvSpPr>
            <a:spLocks noChangeArrowheads="1"/>
          </p:cNvSpPr>
          <p:nvPr/>
        </p:nvSpPr>
        <p:spPr bwMode="auto">
          <a:xfrm>
            <a:off x="4459288" y="3609975"/>
            <a:ext cx="576262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/>
          </a:p>
        </p:txBody>
      </p:sp>
      <p:sp>
        <p:nvSpPr>
          <p:cNvPr id="28" name="Rectangle 19" descr="Kontur karo"/>
          <p:cNvSpPr>
            <a:spLocks noChangeArrowheads="1"/>
          </p:cNvSpPr>
          <p:nvPr/>
        </p:nvSpPr>
        <p:spPr bwMode="auto">
          <a:xfrm>
            <a:off x="4459288" y="3154363"/>
            <a:ext cx="576262" cy="455612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4459288" y="2698750"/>
            <a:ext cx="576262" cy="455613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4459288" y="2243138"/>
            <a:ext cx="576262" cy="455612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4457700" y="1789113"/>
            <a:ext cx="576263" cy="455612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2" name="Rectangle 23" descr="Kontur karo"/>
          <p:cNvSpPr>
            <a:spLocks noChangeArrowheads="1"/>
          </p:cNvSpPr>
          <p:nvPr/>
        </p:nvSpPr>
        <p:spPr bwMode="auto">
          <a:xfrm>
            <a:off x="3883025" y="3609975"/>
            <a:ext cx="576263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/>
          </a:p>
        </p:txBody>
      </p:sp>
      <p:sp>
        <p:nvSpPr>
          <p:cNvPr id="33" name="Rectangle 24" descr="Kontur karo"/>
          <p:cNvSpPr>
            <a:spLocks noChangeArrowheads="1"/>
          </p:cNvSpPr>
          <p:nvPr/>
        </p:nvSpPr>
        <p:spPr bwMode="auto">
          <a:xfrm>
            <a:off x="3883025" y="3154363"/>
            <a:ext cx="576263" cy="455612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4" name="Rectangle 25" descr="Kontur karo"/>
          <p:cNvSpPr>
            <a:spLocks noChangeArrowheads="1"/>
          </p:cNvSpPr>
          <p:nvPr/>
        </p:nvSpPr>
        <p:spPr bwMode="auto">
          <a:xfrm>
            <a:off x="3883025" y="2698750"/>
            <a:ext cx="576263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5" name="Rectangle 26"/>
          <p:cNvSpPr>
            <a:spLocks noChangeArrowheads="1"/>
          </p:cNvSpPr>
          <p:nvPr/>
        </p:nvSpPr>
        <p:spPr bwMode="auto">
          <a:xfrm>
            <a:off x="3883025" y="2243138"/>
            <a:ext cx="576263" cy="455612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3883025" y="1787525"/>
            <a:ext cx="576263" cy="455613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7" name="Rectangle 28" descr="5%"/>
          <p:cNvSpPr>
            <a:spLocks noChangeArrowheads="1"/>
          </p:cNvSpPr>
          <p:nvPr/>
        </p:nvSpPr>
        <p:spPr bwMode="auto">
          <a:xfrm>
            <a:off x="3306763" y="3609975"/>
            <a:ext cx="576262" cy="455613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/>
          </a:p>
        </p:txBody>
      </p:sp>
      <p:sp>
        <p:nvSpPr>
          <p:cNvPr id="38" name="Rectangle 29" descr="Kontur karo"/>
          <p:cNvSpPr>
            <a:spLocks noChangeArrowheads="1"/>
          </p:cNvSpPr>
          <p:nvPr/>
        </p:nvSpPr>
        <p:spPr bwMode="auto">
          <a:xfrm>
            <a:off x="3306763" y="3154363"/>
            <a:ext cx="576262" cy="455612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9" name="Rectangle 30" descr="Kontur karo"/>
          <p:cNvSpPr>
            <a:spLocks noChangeArrowheads="1"/>
          </p:cNvSpPr>
          <p:nvPr/>
        </p:nvSpPr>
        <p:spPr bwMode="auto">
          <a:xfrm>
            <a:off x="3306763" y="2698750"/>
            <a:ext cx="576262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0" name="Rectangle 31" descr="Kontur karo"/>
          <p:cNvSpPr>
            <a:spLocks noChangeArrowheads="1"/>
          </p:cNvSpPr>
          <p:nvPr/>
        </p:nvSpPr>
        <p:spPr bwMode="auto">
          <a:xfrm>
            <a:off x="3306763" y="2243138"/>
            <a:ext cx="576262" cy="455612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1" name="Rectangle 32"/>
          <p:cNvSpPr>
            <a:spLocks noChangeArrowheads="1"/>
          </p:cNvSpPr>
          <p:nvPr/>
        </p:nvSpPr>
        <p:spPr bwMode="auto">
          <a:xfrm>
            <a:off x="3306763" y="1787525"/>
            <a:ext cx="576262" cy="455613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2" name="Rectangle 33" descr="5%"/>
          <p:cNvSpPr>
            <a:spLocks noChangeArrowheads="1"/>
          </p:cNvSpPr>
          <p:nvPr/>
        </p:nvSpPr>
        <p:spPr bwMode="auto">
          <a:xfrm>
            <a:off x="2730500" y="3609975"/>
            <a:ext cx="576263" cy="455613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/>
          </a:p>
        </p:txBody>
      </p:sp>
      <p:sp>
        <p:nvSpPr>
          <p:cNvPr id="43" name="Rectangle 34" descr="5%"/>
          <p:cNvSpPr>
            <a:spLocks noChangeArrowheads="1"/>
          </p:cNvSpPr>
          <p:nvPr/>
        </p:nvSpPr>
        <p:spPr bwMode="auto">
          <a:xfrm>
            <a:off x="2730500" y="3154363"/>
            <a:ext cx="576263" cy="455612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4" name="Rectangle 35" descr="Kontur karo"/>
          <p:cNvSpPr>
            <a:spLocks noChangeArrowheads="1"/>
          </p:cNvSpPr>
          <p:nvPr/>
        </p:nvSpPr>
        <p:spPr bwMode="auto">
          <a:xfrm>
            <a:off x="2730500" y="2698750"/>
            <a:ext cx="576263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5" name="Rectangle 36" descr="Kontur karo"/>
          <p:cNvSpPr>
            <a:spLocks noChangeArrowheads="1"/>
          </p:cNvSpPr>
          <p:nvPr/>
        </p:nvSpPr>
        <p:spPr bwMode="auto">
          <a:xfrm>
            <a:off x="2730500" y="2243138"/>
            <a:ext cx="576263" cy="455612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6" name="Rectangle 37" descr="Kontur karo"/>
          <p:cNvSpPr>
            <a:spLocks noChangeArrowheads="1"/>
          </p:cNvSpPr>
          <p:nvPr/>
        </p:nvSpPr>
        <p:spPr bwMode="auto">
          <a:xfrm>
            <a:off x="2730500" y="1787525"/>
            <a:ext cx="576263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7" name="Rectangle 38"/>
          <p:cNvSpPr>
            <a:spLocks noChangeArrowheads="1"/>
          </p:cNvSpPr>
          <p:nvPr/>
        </p:nvSpPr>
        <p:spPr bwMode="auto">
          <a:xfrm>
            <a:off x="2154238" y="3609975"/>
            <a:ext cx="576262" cy="455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8" name="Rectangle 39" descr="5%"/>
          <p:cNvSpPr>
            <a:spLocks noChangeArrowheads="1"/>
          </p:cNvSpPr>
          <p:nvPr/>
        </p:nvSpPr>
        <p:spPr bwMode="auto">
          <a:xfrm>
            <a:off x="2154238" y="3154363"/>
            <a:ext cx="576262" cy="455612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9" name="Rectangle 40" descr="5%"/>
          <p:cNvSpPr>
            <a:spLocks noChangeArrowheads="1"/>
          </p:cNvSpPr>
          <p:nvPr/>
        </p:nvSpPr>
        <p:spPr bwMode="auto">
          <a:xfrm>
            <a:off x="2154238" y="2698750"/>
            <a:ext cx="576262" cy="455613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50" name="Rectangle 41" descr="Kontur karo"/>
          <p:cNvSpPr>
            <a:spLocks noChangeArrowheads="1"/>
          </p:cNvSpPr>
          <p:nvPr/>
        </p:nvSpPr>
        <p:spPr bwMode="auto">
          <a:xfrm>
            <a:off x="2154238" y="2243138"/>
            <a:ext cx="576262" cy="455612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51" name="Rectangle 42" descr="Kontur karo"/>
          <p:cNvSpPr>
            <a:spLocks noChangeArrowheads="1"/>
          </p:cNvSpPr>
          <p:nvPr/>
        </p:nvSpPr>
        <p:spPr bwMode="auto">
          <a:xfrm>
            <a:off x="2154238" y="1787525"/>
            <a:ext cx="576262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52" name="Line 43"/>
          <p:cNvSpPr>
            <a:spLocks noChangeShapeType="1"/>
          </p:cNvSpPr>
          <p:nvPr/>
        </p:nvSpPr>
        <p:spPr bwMode="auto">
          <a:xfrm>
            <a:off x="2154238" y="1787525"/>
            <a:ext cx="288131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3" name="Line 44"/>
          <p:cNvSpPr>
            <a:spLocks noChangeShapeType="1"/>
          </p:cNvSpPr>
          <p:nvPr/>
        </p:nvSpPr>
        <p:spPr bwMode="auto">
          <a:xfrm>
            <a:off x="2154238" y="2243138"/>
            <a:ext cx="288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4" name="Line 45"/>
          <p:cNvSpPr>
            <a:spLocks noChangeShapeType="1"/>
          </p:cNvSpPr>
          <p:nvPr/>
        </p:nvSpPr>
        <p:spPr bwMode="auto">
          <a:xfrm>
            <a:off x="2154238" y="2698750"/>
            <a:ext cx="288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5" name="Line 46"/>
          <p:cNvSpPr>
            <a:spLocks noChangeShapeType="1"/>
          </p:cNvSpPr>
          <p:nvPr/>
        </p:nvSpPr>
        <p:spPr bwMode="auto">
          <a:xfrm>
            <a:off x="2154238" y="3154363"/>
            <a:ext cx="288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6" name="Line 47"/>
          <p:cNvSpPr>
            <a:spLocks noChangeShapeType="1"/>
          </p:cNvSpPr>
          <p:nvPr/>
        </p:nvSpPr>
        <p:spPr bwMode="auto">
          <a:xfrm>
            <a:off x="2154238" y="3609975"/>
            <a:ext cx="288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7" name="Line 48"/>
          <p:cNvSpPr>
            <a:spLocks noChangeShapeType="1"/>
          </p:cNvSpPr>
          <p:nvPr/>
        </p:nvSpPr>
        <p:spPr bwMode="auto">
          <a:xfrm>
            <a:off x="2154238" y="4065588"/>
            <a:ext cx="288131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8" name="Line 49"/>
          <p:cNvSpPr>
            <a:spLocks noChangeShapeType="1"/>
          </p:cNvSpPr>
          <p:nvPr/>
        </p:nvSpPr>
        <p:spPr bwMode="auto">
          <a:xfrm>
            <a:off x="2154238" y="1787525"/>
            <a:ext cx="0" cy="22780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9" name="Line 50"/>
          <p:cNvSpPr>
            <a:spLocks noChangeShapeType="1"/>
          </p:cNvSpPr>
          <p:nvPr/>
        </p:nvSpPr>
        <p:spPr bwMode="auto">
          <a:xfrm>
            <a:off x="5035550" y="1787525"/>
            <a:ext cx="0" cy="22780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0" name="Line 51"/>
          <p:cNvSpPr>
            <a:spLocks noChangeShapeType="1"/>
          </p:cNvSpPr>
          <p:nvPr/>
        </p:nvSpPr>
        <p:spPr bwMode="auto">
          <a:xfrm>
            <a:off x="2730500" y="1787525"/>
            <a:ext cx="0" cy="227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1" name="Line 52"/>
          <p:cNvSpPr>
            <a:spLocks noChangeShapeType="1"/>
          </p:cNvSpPr>
          <p:nvPr/>
        </p:nvSpPr>
        <p:spPr bwMode="auto">
          <a:xfrm>
            <a:off x="3306763" y="1787525"/>
            <a:ext cx="0" cy="227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2" name="Line 53"/>
          <p:cNvSpPr>
            <a:spLocks noChangeShapeType="1"/>
          </p:cNvSpPr>
          <p:nvPr/>
        </p:nvSpPr>
        <p:spPr bwMode="auto">
          <a:xfrm>
            <a:off x="3883025" y="1787525"/>
            <a:ext cx="0" cy="227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3" name="Line 54"/>
          <p:cNvSpPr>
            <a:spLocks noChangeShapeType="1"/>
          </p:cNvSpPr>
          <p:nvPr/>
        </p:nvSpPr>
        <p:spPr bwMode="auto">
          <a:xfrm>
            <a:off x="4459288" y="1787525"/>
            <a:ext cx="0" cy="227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4" name="Text Box 55"/>
          <p:cNvSpPr txBox="1">
            <a:spLocks noChangeArrowheads="1"/>
          </p:cNvSpPr>
          <p:nvPr/>
        </p:nvSpPr>
        <p:spPr bwMode="auto">
          <a:xfrm>
            <a:off x="2493963" y="14033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1,0</a:t>
            </a:r>
          </a:p>
        </p:txBody>
      </p:sp>
      <p:sp>
        <p:nvSpPr>
          <p:cNvPr id="65" name="Text Box 56"/>
          <p:cNvSpPr txBox="1">
            <a:spLocks noChangeArrowheads="1"/>
          </p:cNvSpPr>
          <p:nvPr/>
        </p:nvSpPr>
        <p:spPr bwMode="auto">
          <a:xfrm>
            <a:off x="3070225" y="14033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2,0</a:t>
            </a:r>
          </a:p>
        </p:txBody>
      </p:sp>
      <p:sp>
        <p:nvSpPr>
          <p:cNvPr id="66" name="Text Box 57"/>
          <p:cNvSpPr txBox="1">
            <a:spLocks noChangeArrowheads="1"/>
          </p:cNvSpPr>
          <p:nvPr/>
        </p:nvSpPr>
        <p:spPr bwMode="auto">
          <a:xfrm>
            <a:off x="3646488" y="14033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3,0</a:t>
            </a:r>
          </a:p>
        </p:txBody>
      </p:sp>
      <p:sp>
        <p:nvSpPr>
          <p:cNvPr id="67" name="Text Box 58"/>
          <p:cNvSpPr txBox="1">
            <a:spLocks noChangeArrowheads="1"/>
          </p:cNvSpPr>
          <p:nvPr/>
        </p:nvSpPr>
        <p:spPr bwMode="auto">
          <a:xfrm>
            <a:off x="4221163" y="14033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4,0</a:t>
            </a:r>
          </a:p>
        </p:txBody>
      </p:sp>
      <p:sp>
        <p:nvSpPr>
          <p:cNvPr id="68" name="Text Box 59"/>
          <p:cNvSpPr txBox="1">
            <a:spLocks noChangeArrowheads="1"/>
          </p:cNvSpPr>
          <p:nvPr/>
        </p:nvSpPr>
        <p:spPr bwMode="auto">
          <a:xfrm>
            <a:off x="4797425" y="14033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5,0</a:t>
            </a:r>
          </a:p>
        </p:txBody>
      </p:sp>
      <p:sp>
        <p:nvSpPr>
          <p:cNvPr id="69" name="Text Box 60"/>
          <p:cNvSpPr txBox="1">
            <a:spLocks noChangeArrowheads="1"/>
          </p:cNvSpPr>
          <p:nvPr/>
        </p:nvSpPr>
        <p:spPr bwMode="auto">
          <a:xfrm>
            <a:off x="1557338" y="3421063"/>
            <a:ext cx="561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1,0</a:t>
            </a:r>
          </a:p>
        </p:txBody>
      </p:sp>
      <p:sp>
        <p:nvSpPr>
          <p:cNvPr id="70" name="Text Box 61"/>
          <p:cNvSpPr txBox="1">
            <a:spLocks noChangeArrowheads="1"/>
          </p:cNvSpPr>
          <p:nvPr/>
        </p:nvSpPr>
        <p:spPr bwMode="auto">
          <a:xfrm>
            <a:off x="1557338" y="298767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2,0</a:t>
            </a:r>
          </a:p>
        </p:txBody>
      </p:sp>
      <p:sp>
        <p:nvSpPr>
          <p:cNvPr id="71" name="Text Box 62"/>
          <p:cNvSpPr txBox="1">
            <a:spLocks noChangeArrowheads="1"/>
          </p:cNvSpPr>
          <p:nvPr/>
        </p:nvSpPr>
        <p:spPr bwMode="auto">
          <a:xfrm>
            <a:off x="1557338" y="255587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3,0</a:t>
            </a:r>
          </a:p>
        </p:txBody>
      </p:sp>
      <p:sp>
        <p:nvSpPr>
          <p:cNvPr id="72" name="Text Box 63"/>
          <p:cNvSpPr txBox="1">
            <a:spLocks noChangeArrowheads="1"/>
          </p:cNvSpPr>
          <p:nvPr/>
        </p:nvSpPr>
        <p:spPr bwMode="auto">
          <a:xfrm>
            <a:off x="1557338" y="2052638"/>
            <a:ext cx="561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4,0</a:t>
            </a:r>
          </a:p>
        </p:txBody>
      </p:sp>
      <p:sp>
        <p:nvSpPr>
          <p:cNvPr id="73" name="Text Box 64"/>
          <p:cNvSpPr txBox="1">
            <a:spLocks noChangeArrowheads="1"/>
          </p:cNvSpPr>
          <p:nvPr/>
        </p:nvSpPr>
        <p:spPr bwMode="auto">
          <a:xfrm>
            <a:off x="1557338" y="1620838"/>
            <a:ext cx="561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5,0</a:t>
            </a:r>
          </a:p>
        </p:txBody>
      </p:sp>
      <p:sp>
        <p:nvSpPr>
          <p:cNvPr id="74" name="Text Box 65"/>
          <p:cNvSpPr txBox="1">
            <a:spLocks noChangeArrowheads="1"/>
          </p:cNvSpPr>
          <p:nvPr/>
        </p:nvSpPr>
        <p:spPr bwMode="auto">
          <a:xfrm>
            <a:off x="3162300" y="1139825"/>
            <a:ext cx="876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l-PL" sz="1400" b="1">
                <a:latin typeface="Comic Sans MS" pitchFamily="66" charset="0"/>
              </a:rPr>
              <a:t>SKUTKI</a:t>
            </a:r>
          </a:p>
        </p:txBody>
      </p:sp>
      <p:sp>
        <p:nvSpPr>
          <p:cNvPr id="75" name="Text Box 66"/>
          <p:cNvSpPr txBox="1">
            <a:spLocks noChangeArrowheads="1"/>
          </p:cNvSpPr>
          <p:nvPr/>
        </p:nvSpPr>
        <p:spPr bwMode="auto">
          <a:xfrm rot="16200000">
            <a:off x="232569" y="2656682"/>
            <a:ext cx="2522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l-PL" sz="1400" b="1">
                <a:latin typeface="Comic Sans MS" pitchFamily="66" charset="0"/>
              </a:rPr>
              <a:t>PRAWDOPODOBIEŃSTWO</a:t>
            </a:r>
          </a:p>
        </p:txBody>
      </p:sp>
      <p:grpSp>
        <p:nvGrpSpPr>
          <p:cNvPr id="77" name="Group 68"/>
          <p:cNvGrpSpPr>
            <a:grpSpLocks/>
          </p:cNvGrpSpPr>
          <p:nvPr/>
        </p:nvGrpSpPr>
        <p:grpSpPr bwMode="auto">
          <a:xfrm>
            <a:off x="3430588" y="2484438"/>
            <a:ext cx="268287" cy="360362"/>
            <a:chOff x="1292" y="3475"/>
            <a:chExt cx="169" cy="227"/>
          </a:xfrm>
        </p:grpSpPr>
        <p:sp>
          <p:nvSpPr>
            <p:cNvPr id="78" name="Oval 69"/>
            <p:cNvSpPr>
              <a:spLocks noChangeArrowheads="1"/>
            </p:cNvSpPr>
            <p:nvPr/>
          </p:nvSpPr>
          <p:spPr bwMode="auto">
            <a:xfrm>
              <a:off x="1338" y="3611"/>
              <a:ext cx="90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9" name="Text Box 70"/>
            <p:cNvSpPr txBox="1">
              <a:spLocks noChangeArrowheads="1"/>
            </p:cNvSpPr>
            <p:nvPr/>
          </p:nvSpPr>
          <p:spPr bwMode="auto">
            <a:xfrm>
              <a:off x="1292" y="347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200" b="1"/>
                <a:t>2</a:t>
              </a:r>
            </a:p>
          </p:txBody>
        </p:sp>
      </p:grpSp>
      <p:sp>
        <p:nvSpPr>
          <p:cNvPr id="80" name="Text Box 71"/>
          <p:cNvSpPr txBox="1">
            <a:spLocks noChangeArrowheads="1"/>
          </p:cNvSpPr>
          <p:nvPr/>
        </p:nvSpPr>
        <p:spPr bwMode="auto">
          <a:xfrm>
            <a:off x="1846263" y="38528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0</a:t>
            </a:r>
          </a:p>
        </p:txBody>
      </p:sp>
      <p:grpSp>
        <p:nvGrpSpPr>
          <p:cNvPr id="81" name="Group 72"/>
          <p:cNvGrpSpPr>
            <a:grpSpLocks/>
          </p:cNvGrpSpPr>
          <p:nvPr/>
        </p:nvGrpSpPr>
        <p:grpSpPr bwMode="auto">
          <a:xfrm>
            <a:off x="2925763" y="2700338"/>
            <a:ext cx="431800" cy="274637"/>
            <a:chOff x="3424" y="3430"/>
            <a:chExt cx="272" cy="173"/>
          </a:xfrm>
        </p:grpSpPr>
        <p:sp>
          <p:nvSpPr>
            <p:cNvPr id="82" name="Oval 73"/>
            <p:cNvSpPr>
              <a:spLocks noChangeArrowheads="1"/>
            </p:cNvSpPr>
            <p:nvPr/>
          </p:nvSpPr>
          <p:spPr bwMode="auto">
            <a:xfrm>
              <a:off x="3606" y="3475"/>
              <a:ext cx="90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3" name="Text Box 74"/>
            <p:cNvSpPr txBox="1">
              <a:spLocks noChangeArrowheads="1"/>
            </p:cNvSpPr>
            <p:nvPr/>
          </p:nvSpPr>
          <p:spPr bwMode="auto">
            <a:xfrm>
              <a:off x="3424" y="3430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200" b="1"/>
                <a:t>1</a:t>
              </a:r>
            </a:p>
          </p:txBody>
        </p:sp>
      </p:grpSp>
      <p:grpSp>
        <p:nvGrpSpPr>
          <p:cNvPr id="84" name="Group 75"/>
          <p:cNvGrpSpPr>
            <a:grpSpLocks/>
          </p:cNvGrpSpPr>
          <p:nvPr/>
        </p:nvGrpSpPr>
        <p:grpSpPr bwMode="auto">
          <a:xfrm>
            <a:off x="2422525" y="3060700"/>
            <a:ext cx="268288" cy="360363"/>
            <a:chOff x="1474" y="3430"/>
            <a:chExt cx="169" cy="227"/>
          </a:xfrm>
        </p:grpSpPr>
        <p:sp>
          <p:nvSpPr>
            <p:cNvPr id="85" name="Oval 76"/>
            <p:cNvSpPr>
              <a:spLocks noChangeArrowheads="1"/>
            </p:cNvSpPr>
            <p:nvPr/>
          </p:nvSpPr>
          <p:spPr bwMode="auto">
            <a:xfrm>
              <a:off x="1520" y="3566"/>
              <a:ext cx="90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6" name="Text Box 77"/>
            <p:cNvSpPr txBox="1">
              <a:spLocks noChangeArrowheads="1"/>
            </p:cNvSpPr>
            <p:nvPr/>
          </p:nvSpPr>
          <p:spPr bwMode="auto">
            <a:xfrm>
              <a:off x="1474" y="3430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l-PL" sz="1200" b="1"/>
                <a:t>3</a:t>
              </a:r>
            </a:p>
          </p:txBody>
        </p:sp>
      </p:grpSp>
      <p:grpSp>
        <p:nvGrpSpPr>
          <p:cNvPr id="87" name="Group 78"/>
          <p:cNvGrpSpPr>
            <a:grpSpLocks/>
          </p:cNvGrpSpPr>
          <p:nvPr/>
        </p:nvGrpSpPr>
        <p:grpSpPr bwMode="auto">
          <a:xfrm>
            <a:off x="3646488" y="1836738"/>
            <a:ext cx="268287" cy="360362"/>
            <a:chOff x="1655" y="3475"/>
            <a:chExt cx="169" cy="227"/>
          </a:xfrm>
        </p:grpSpPr>
        <p:sp>
          <p:nvSpPr>
            <p:cNvPr id="88" name="Oval 79"/>
            <p:cNvSpPr>
              <a:spLocks noChangeArrowheads="1"/>
            </p:cNvSpPr>
            <p:nvPr/>
          </p:nvSpPr>
          <p:spPr bwMode="auto">
            <a:xfrm>
              <a:off x="1701" y="3611"/>
              <a:ext cx="90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" name="Text Box 80"/>
            <p:cNvSpPr txBox="1">
              <a:spLocks noChangeArrowheads="1"/>
            </p:cNvSpPr>
            <p:nvPr/>
          </p:nvSpPr>
          <p:spPr bwMode="auto">
            <a:xfrm>
              <a:off x="1655" y="347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200" b="1"/>
                <a:t>4</a:t>
              </a:r>
            </a:p>
          </p:txBody>
        </p:sp>
      </p:grpSp>
      <p:sp>
        <p:nvSpPr>
          <p:cNvPr id="90" name="pole tekstowe 89"/>
          <p:cNvSpPr txBox="1"/>
          <p:nvPr/>
        </p:nvSpPr>
        <p:spPr>
          <a:xfrm>
            <a:off x="2356942" y="7429520"/>
            <a:ext cx="2127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/>
              <a:t>Źródło: Opracowanie własne</a:t>
            </a:r>
          </a:p>
        </p:txBody>
      </p:sp>
      <p:sp>
        <p:nvSpPr>
          <p:cNvPr id="91" name="pole tekstowe 90"/>
          <p:cNvSpPr txBox="1"/>
          <p:nvPr/>
        </p:nvSpPr>
        <p:spPr>
          <a:xfrm>
            <a:off x="2571744" y="7215206"/>
            <a:ext cx="16979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/>
              <a:t>Rys.3: Matryca ryzyka</a:t>
            </a:r>
          </a:p>
        </p:txBody>
      </p:sp>
    </p:spTree>
    <p:extLst>
      <p:ext uri="{BB962C8B-B14F-4D97-AF65-F5344CB8AC3E}">
        <p14:creationId xmlns:p14="http://schemas.microsoft.com/office/powerpoint/2010/main" val="1179101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641600" y="0"/>
            <a:ext cx="160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pl-PL" b="1"/>
              <a:t>SPIS TREŚCI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6858000" cy="395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4929198" y="8286776"/>
            <a:ext cx="1600200" cy="635000"/>
          </a:xfrm>
        </p:spPr>
        <p:txBody>
          <a:bodyPr/>
          <a:lstStyle/>
          <a:p>
            <a:fld id="{7A9688BC-A714-417D-8ADE-CF85C5F071F9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65213" y="869366"/>
            <a:ext cx="5864185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Tx/>
              <a:buAutoNum type="romanUcPeriod"/>
            </a:pPr>
            <a:r>
              <a:rPr lang="pl-PL" sz="1600" b="1" dirty="0"/>
              <a:t>Zadanie                                                                     </a:t>
            </a:r>
          </a:p>
          <a:p>
            <a:pPr marL="457200" indent="-457200">
              <a:buFontTx/>
              <a:buAutoNum type="romanUcPeriod"/>
            </a:pPr>
            <a:r>
              <a:rPr lang="pl-PL" sz="1600" b="1" dirty="0"/>
              <a:t>Założenia</a:t>
            </a:r>
          </a:p>
          <a:p>
            <a:pPr marL="457200" indent="-457200">
              <a:buFontTx/>
              <a:buAutoNum type="romanUcPeriod"/>
            </a:pPr>
            <a:r>
              <a:rPr lang="pl-PL" sz="1600" b="1" dirty="0"/>
              <a:t>Opis Spółdzielni                                                                            </a:t>
            </a:r>
          </a:p>
          <a:p>
            <a:pPr marL="457200" indent="-457200">
              <a:buFontTx/>
              <a:buAutoNum type="romanUcPeriod"/>
            </a:pPr>
            <a:r>
              <a:rPr lang="pl-PL" sz="1600" b="1" dirty="0"/>
              <a:t>Charakterystyka działalności Spółdzielni</a:t>
            </a:r>
          </a:p>
          <a:p>
            <a:pPr marL="914400" lvl="1" indent="-457200">
              <a:buFont typeface="+mj-lt"/>
              <a:buAutoNum type="alphaLcParenR"/>
            </a:pPr>
            <a:r>
              <a:rPr lang="pl-PL" sz="1600" b="1" dirty="0"/>
              <a:t>Opis  warunków działalności                                              </a:t>
            </a:r>
          </a:p>
          <a:p>
            <a:pPr marL="914400" lvl="1" indent="-457200">
              <a:buFont typeface="+mj-lt"/>
              <a:buAutoNum type="alphaLcParenR"/>
            </a:pPr>
            <a:r>
              <a:rPr lang="pl-PL" sz="1600" b="1" dirty="0"/>
              <a:t>Struktura organizacyjna Spółdzielni                                   </a:t>
            </a:r>
          </a:p>
          <a:p>
            <a:pPr marL="914400" lvl="1" indent="-457200">
              <a:buFont typeface="+mj-lt"/>
              <a:buAutoNum type="alphaLcParenR"/>
            </a:pPr>
            <a:r>
              <a:rPr lang="pl-PL" sz="1600" b="1" dirty="0"/>
              <a:t>Plan sytuacyjny Spółdzielni                                                      </a:t>
            </a:r>
          </a:p>
          <a:p>
            <a:pPr marL="457200" indent="-457200">
              <a:buFontTx/>
              <a:buAutoNum type="romanUcPeriod"/>
            </a:pPr>
            <a:r>
              <a:rPr lang="pl-PL" sz="1600" b="1" dirty="0"/>
              <a:t>Ocena ryzyka</a:t>
            </a:r>
          </a:p>
          <a:p>
            <a:pPr marL="914400" lvl="1" indent="-457200">
              <a:buFontTx/>
              <a:buAutoNum type="arabicParenR"/>
            </a:pPr>
            <a:r>
              <a:rPr lang="pl-PL" sz="1600" b="1" dirty="0"/>
              <a:t>Identyfikacja występujących zagrożeń                                </a:t>
            </a:r>
          </a:p>
          <a:p>
            <a:pPr marL="914400" lvl="1" indent="-457200">
              <a:buFontTx/>
              <a:buAutoNum type="arabicParenR"/>
            </a:pPr>
            <a:r>
              <a:rPr lang="pl-PL" sz="1600" b="1" dirty="0"/>
              <a:t>Klasyfikacja zasobów systemów teleinformatycznego       </a:t>
            </a:r>
          </a:p>
          <a:p>
            <a:pPr marL="914400" lvl="1" indent="-457200">
              <a:buFontTx/>
              <a:buAutoNum type="arabicParenR"/>
            </a:pPr>
            <a:r>
              <a:rPr lang="pl-PL" sz="1600" b="1" dirty="0"/>
              <a:t>Klasyfikacja zasobów Spółdzielni z punktu widzenia narażenia na ryzyko zagrożenia                                        </a:t>
            </a:r>
          </a:p>
          <a:p>
            <a:pPr marL="457200" indent="-457200">
              <a:buFontTx/>
              <a:buAutoNum type="romanUcPeriod"/>
            </a:pPr>
            <a:r>
              <a:rPr lang="pl-PL" sz="1600" b="1" dirty="0"/>
              <a:t>Oszacowanie wartości strat dla pojedynczego incydentu;</a:t>
            </a:r>
          </a:p>
          <a:p>
            <a:pPr marL="914400" lvl="1" indent="-457200">
              <a:buFontTx/>
              <a:buAutoNum type="arabicParenR"/>
            </a:pPr>
            <a:r>
              <a:rPr lang="pl-PL" sz="1600" b="1" dirty="0"/>
              <a:t>Częstotliwość występowania ryzyka                                </a:t>
            </a:r>
          </a:p>
          <a:p>
            <a:pPr marL="914400" lvl="1" indent="-457200">
              <a:buFontTx/>
              <a:buAutoNum type="arabicParenR"/>
            </a:pPr>
            <a:r>
              <a:rPr lang="pl-PL" sz="1600" b="1" dirty="0"/>
              <a:t>Podatność zasobu na zagrożenia                                    </a:t>
            </a:r>
          </a:p>
          <a:p>
            <a:pPr marL="914400" lvl="1" indent="-457200">
              <a:buFontTx/>
              <a:buAutoNum type="arabicParenR"/>
            </a:pPr>
            <a:r>
              <a:rPr lang="pl-PL" sz="1600" b="1" dirty="0"/>
              <a:t>Wartości strat jednostkowych                                                         </a:t>
            </a:r>
          </a:p>
          <a:p>
            <a:pPr marL="914400" lvl="1" indent="-457200">
              <a:buFontTx/>
              <a:buAutoNum type="arabicParenR"/>
            </a:pPr>
            <a:r>
              <a:rPr lang="pl-PL" sz="1600" b="1" dirty="0"/>
              <a:t>Wartość strat zasobów Spółdzielni                                  </a:t>
            </a:r>
          </a:p>
          <a:p>
            <a:pPr marL="457200" indent="-457200">
              <a:buFontTx/>
              <a:buAutoNum type="romanUcPeriod"/>
            </a:pPr>
            <a:r>
              <a:rPr lang="pl-PL" sz="1600" b="1" dirty="0"/>
              <a:t>Ocena scenariuszy zagrożeń;</a:t>
            </a:r>
          </a:p>
          <a:p>
            <a:pPr marL="1371600" lvl="2" indent="-457200">
              <a:buFontTx/>
              <a:buAutoNum type="alphaLcParenR"/>
            </a:pPr>
            <a:r>
              <a:rPr lang="pl-PL" sz="1600" b="1" dirty="0"/>
              <a:t>Typowe ataki na systemy komputerowe                </a:t>
            </a:r>
          </a:p>
          <a:p>
            <a:pPr marL="1371600" lvl="2" indent="-457200">
              <a:buFontTx/>
              <a:buAutoNum type="alphaLcParenR"/>
            </a:pPr>
            <a:r>
              <a:rPr lang="pl-PL" sz="1600" b="1" dirty="0"/>
              <a:t>Typowe scenariusze zagrożeń dla Spółdzielni</a:t>
            </a:r>
          </a:p>
          <a:p>
            <a:pPr marL="1371600" lvl="2" indent="-457200">
              <a:buFontTx/>
              <a:buAutoNum type="alphaLcParenR"/>
            </a:pPr>
            <a:r>
              <a:rPr lang="pl-PL" sz="1600" b="1" dirty="0"/>
              <a:t>Kwalifikacja typowych scenariuszy zagrożeń dla Spółdzielni                 </a:t>
            </a:r>
          </a:p>
          <a:p>
            <a:pPr marL="457200" indent="-457200">
              <a:buFontTx/>
              <a:buAutoNum type="romanUcPeriod"/>
            </a:pPr>
            <a:r>
              <a:rPr lang="pl-PL" sz="1600" b="1" dirty="0"/>
              <a:t>Matryca akceptacji ryzyka;</a:t>
            </a:r>
          </a:p>
          <a:p>
            <a:pPr marL="1371600" lvl="2" indent="-457200">
              <a:buFontTx/>
              <a:buAutoNum type="arabicParenR"/>
            </a:pPr>
            <a:r>
              <a:rPr lang="pl-PL" sz="1600" b="1" dirty="0"/>
              <a:t>Kryteria akceptacji ryzyka                                     </a:t>
            </a:r>
          </a:p>
          <a:p>
            <a:pPr marL="1371600" lvl="2" indent="-457200">
              <a:buFontTx/>
              <a:buAutoNum type="arabicParenR"/>
            </a:pPr>
            <a:r>
              <a:rPr lang="pl-PL" sz="1600" b="1" dirty="0"/>
              <a:t>Przygotowanie danych                                          </a:t>
            </a:r>
          </a:p>
          <a:p>
            <a:pPr marL="1371600" lvl="2" indent="-457200">
              <a:buFontTx/>
              <a:buAutoNum type="arabicParenR"/>
            </a:pPr>
            <a:r>
              <a:rPr lang="pl-PL" sz="1600" b="1" dirty="0"/>
              <a:t>Zobrazowanie dla Spółdzielni                                </a:t>
            </a:r>
          </a:p>
          <a:p>
            <a:pPr marL="457200" indent="-457200">
              <a:buFontTx/>
              <a:buAutoNum type="romanUcPeriod"/>
            </a:pPr>
            <a:r>
              <a:rPr lang="pl-PL" sz="1600" b="1" dirty="0"/>
              <a:t>Sugerowane sposoby dalszego postępowania                           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85794" y="500034"/>
            <a:ext cx="13516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 dirty="0"/>
              <a:t>Spis treści</a:t>
            </a:r>
          </a:p>
        </p:txBody>
      </p:sp>
      <p:sp>
        <p:nvSpPr>
          <p:cNvPr id="8" name="Prostokąt 7"/>
          <p:cNvSpPr/>
          <p:nvPr/>
        </p:nvSpPr>
        <p:spPr>
          <a:xfrm>
            <a:off x="404664" y="6948264"/>
            <a:ext cx="5857916" cy="108012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63EA-8252-4FEE-8B2D-738FBE8F6080}" type="slidenum">
              <a:rPr lang="pl-PL"/>
              <a:pPr/>
              <a:t>3</a:t>
            </a:fld>
            <a:endParaRPr lang="pl-PL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10037" y="74613"/>
            <a:ext cx="5622052" cy="381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50000"/>
              </a:lnSpc>
            </a:pPr>
            <a:r>
              <a:rPr lang="pl-PL" sz="1200" dirty="0"/>
              <a:t>Państwowa Uczelnia Zawodowa w Ciechanowie</a:t>
            </a:r>
          </a:p>
          <a:p>
            <a:pPr algn="ctr">
              <a:lnSpc>
                <a:spcPct val="50000"/>
              </a:lnSpc>
            </a:pPr>
            <a:r>
              <a:rPr lang="pl-PL" sz="1200" dirty="0"/>
              <a:t>----------------------------------------------------------------------------------------------------------</a:t>
            </a:r>
          </a:p>
          <a:p>
            <a:pPr algn="ctr">
              <a:lnSpc>
                <a:spcPct val="50000"/>
              </a:lnSpc>
            </a:pPr>
            <a:r>
              <a:rPr lang="pl-PL" sz="1200" dirty="0"/>
              <a:t>Matryca akceptacji ryzyka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14356" y="500034"/>
            <a:ext cx="56436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romanUcPeriod" startAt="8"/>
            </a:pPr>
            <a:r>
              <a:rPr lang="pl-PL" b="1" dirty="0"/>
              <a:t> Matryca akceptacji ryzyka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36613" y="8316913"/>
            <a:ext cx="5416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50000"/>
              </a:lnSpc>
            </a:pPr>
            <a:r>
              <a:rPr lang="pl-PL" sz="1200"/>
              <a:t>Mława</a:t>
            </a:r>
          </a:p>
          <a:p>
            <a:pPr algn="ctr">
              <a:lnSpc>
                <a:spcPct val="50000"/>
              </a:lnSpc>
            </a:pPr>
            <a:r>
              <a:rPr lang="pl-PL" sz="1200"/>
              <a:t>-------------------------------------------------------------------------------------------------------</a:t>
            </a:r>
          </a:p>
          <a:p>
            <a:pPr algn="ctr">
              <a:lnSpc>
                <a:spcPct val="50000"/>
              </a:lnSpc>
            </a:pPr>
            <a:r>
              <a:rPr lang="pl-PL" sz="1200"/>
              <a:t>Miesiąc, rok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874062" y="1087603"/>
            <a:ext cx="52022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arenR"/>
            </a:pPr>
            <a:r>
              <a:rPr lang="pl-PL" dirty="0"/>
              <a:t>Kryteria akceptacji ryzyka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874062" y="5369867"/>
            <a:ext cx="2127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/>
              <a:t>Źródło: Opracowanie własne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2133325" y="1566810"/>
            <a:ext cx="2591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/>
              <a:t>Tabela 8: Kryteria akceptacji ryzyka</a:t>
            </a:r>
          </a:p>
        </p:txBody>
      </p:sp>
      <p:pic>
        <p:nvPicPr>
          <p:cNvPr id="25" name="Obraz 24">
            <a:extLst>
              <a:ext uri="{FF2B5EF4-FFF2-40B4-BE49-F238E27FC236}">
                <a16:creationId xmlns:a16="http://schemas.microsoft.com/office/drawing/2014/main" id="{E54E6706-0EF7-40DB-AF00-820B4E344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914" y="5703310"/>
            <a:ext cx="5460173" cy="3424176"/>
          </a:xfrm>
          <a:prstGeom prst="rect">
            <a:avLst/>
          </a:prstGeom>
        </p:spPr>
      </p:pic>
      <p:graphicFrame>
        <p:nvGraphicFramePr>
          <p:cNvPr id="5" name="Tabela 10">
            <a:extLst>
              <a:ext uri="{FF2B5EF4-FFF2-40B4-BE49-F238E27FC236}">
                <a16:creationId xmlns:a16="http://schemas.microsoft.com/office/drawing/2014/main" id="{C0F3E954-9713-4705-A041-BD74247C3B22}"/>
              </a:ext>
            </a:extLst>
          </p:cNvPr>
          <p:cNvGraphicFramePr>
            <a:graphicFrameLocks noGrp="1"/>
          </p:cNvGraphicFramePr>
          <p:nvPr/>
        </p:nvGraphicFramePr>
        <p:xfrm>
          <a:off x="776157" y="1981770"/>
          <a:ext cx="5520000" cy="332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8000">
                  <a:extLst>
                    <a:ext uri="{9D8B030D-6E8A-4147-A177-3AD203B41FA5}">
                      <a16:colId xmlns:a16="http://schemas.microsoft.com/office/drawing/2014/main" val="67168053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496852339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val="869385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KATEGORIA RYZYKA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SKUTKI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OCZEKIWANE DZIAŁANIE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77995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AKCEPTOWANE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Nieistotne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200" b="1"/>
                        <a:t>Nie wymagane są żadne dodatkowe środki bezpieczeństwa</a:t>
                      </a:r>
                      <a:endParaRPr lang="pl-PL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25594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Małe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622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DOPUSZCZALNE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Średnie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/>
                        <a:t>Należy dokonać oceny konieczności wprowadzenia zmian</a:t>
                      </a:r>
                      <a:endParaRPr lang="pl-PL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794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WARUNKOWO TOLEROWANE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Duże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/>
                        <a:t>Należy wprowadzić dodatkowe środki bezpieczeństwa</a:t>
                      </a:r>
                      <a:endParaRPr lang="pl-PL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176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NIEAKCEPTOWANE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Katastrofalne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Natychmiast należy wprowadzić nowe rozwiązania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83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028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4AD7861C-249F-47C9-86C2-8FEC18A1E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67" y="-7132"/>
            <a:ext cx="6206266" cy="89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47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B879904E-2E82-449D-BA37-438D58C48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136" y="0"/>
            <a:ext cx="5919729" cy="89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102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31AF2D30-5613-47B7-A030-20CCB7C80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06" y="0"/>
            <a:ext cx="6517189" cy="898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911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2DEED534-6664-4EFF-9C67-BD2B2DD80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135" y="154559"/>
            <a:ext cx="5919729" cy="89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803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az 15">
            <a:extLst>
              <a:ext uri="{FF2B5EF4-FFF2-40B4-BE49-F238E27FC236}">
                <a16:creationId xmlns:a16="http://schemas.microsoft.com/office/drawing/2014/main" id="{8492BEFF-92BD-4BEC-867C-6E7DAFB1C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63" y="24325"/>
            <a:ext cx="6017274" cy="89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40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63EA-8252-4FEE-8B2D-738FBE8F6080}" type="slidenum">
              <a:rPr lang="pl-PL"/>
              <a:pPr/>
              <a:t>9</a:t>
            </a:fld>
            <a:endParaRPr lang="pl-PL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17974" y="106263"/>
            <a:ext cx="5622052" cy="381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50000"/>
              </a:lnSpc>
            </a:pPr>
            <a:r>
              <a:rPr lang="pl-PL" sz="1200" dirty="0"/>
              <a:t>Państwowa Uczelnia Zawodowa w Ciechanowie</a:t>
            </a:r>
          </a:p>
          <a:p>
            <a:pPr algn="ctr">
              <a:lnSpc>
                <a:spcPct val="50000"/>
              </a:lnSpc>
            </a:pPr>
            <a:r>
              <a:rPr lang="pl-PL" sz="1200" dirty="0"/>
              <a:t>----------------------------------------------------------------------------------------------------------</a:t>
            </a:r>
          </a:p>
          <a:p>
            <a:pPr algn="ctr">
              <a:lnSpc>
                <a:spcPct val="50000"/>
              </a:lnSpc>
            </a:pPr>
            <a:r>
              <a:rPr lang="pl-PL" sz="1200" dirty="0"/>
              <a:t>Matryca akceptacji ryzyka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36613" y="8316913"/>
            <a:ext cx="5416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50000"/>
              </a:lnSpc>
            </a:pPr>
            <a:r>
              <a:rPr lang="pl-PL" sz="1200"/>
              <a:t>Mława</a:t>
            </a:r>
          </a:p>
          <a:p>
            <a:pPr algn="ctr">
              <a:lnSpc>
                <a:spcPct val="50000"/>
              </a:lnSpc>
            </a:pPr>
            <a:r>
              <a:rPr lang="pl-PL" sz="1200"/>
              <a:t>-------------------------------------------------------------------------------------------------------</a:t>
            </a:r>
          </a:p>
          <a:p>
            <a:pPr algn="ctr">
              <a:lnSpc>
                <a:spcPct val="50000"/>
              </a:lnSpc>
            </a:pPr>
            <a:r>
              <a:rPr lang="pl-PL" sz="1200"/>
              <a:t>Miesiąc, rok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85794" y="571472"/>
            <a:ext cx="52022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arenR" startAt="3"/>
            </a:pPr>
            <a:r>
              <a:rPr lang="pl-PL" dirty="0"/>
              <a:t>Zobrazowanie dla Spółdzielni</a:t>
            </a:r>
          </a:p>
        </p:txBody>
      </p:sp>
      <p:sp>
        <p:nvSpPr>
          <p:cNvPr id="27" name="Rectangle 18" descr="Kontur karo"/>
          <p:cNvSpPr>
            <a:spLocks noChangeArrowheads="1"/>
          </p:cNvSpPr>
          <p:nvPr/>
        </p:nvSpPr>
        <p:spPr bwMode="auto">
          <a:xfrm>
            <a:off x="4459288" y="3609975"/>
            <a:ext cx="576262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/>
          </a:p>
        </p:txBody>
      </p:sp>
      <p:sp>
        <p:nvSpPr>
          <p:cNvPr id="28" name="Rectangle 19" descr="Kontur karo"/>
          <p:cNvSpPr>
            <a:spLocks noChangeArrowheads="1"/>
          </p:cNvSpPr>
          <p:nvPr/>
        </p:nvSpPr>
        <p:spPr bwMode="auto">
          <a:xfrm>
            <a:off x="4459288" y="3154363"/>
            <a:ext cx="576262" cy="455612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4459288" y="2698750"/>
            <a:ext cx="576262" cy="455613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4459288" y="2243138"/>
            <a:ext cx="576262" cy="455612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4457700" y="1789113"/>
            <a:ext cx="576263" cy="455612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2" name="Rectangle 23" descr="Kontur karo"/>
          <p:cNvSpPr>
            <a:spLocks noChangeArrowheads="1"/>
          </p:cNvSpPr>
          <p:nvPr/>
        </p:nvSpPr>
        <p:spPr bwMode="auto">
          <a:xfrm>
            <a:off x="3883025" y="3609975"/>
            <a:ext cx="576263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/>
          </a:p>
        </p:txBody>
      </p:sp>
      <p:sp>
        <p:nvSpPr>
          <p:cNvPr id="33" name="Rectangle 24" descr="Kontur karo"/>
          <p:cNvSpPr>
            <a:spLocks noChangeArrowheads="1"/>
          </p:cNvSpPr>
          <p:nvPr/>
        </p:nvSpPr>
        <p:spPr bwMode="auto">
          <a:xfrm>
            <a:off x="3883025" y="3154363"/>
            <a:ext cx="576263" cy="455612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4" name="Rectangle 25" descr="Kontur karo"/>
          <p:cNvSpPr>
            <a:spLocks noChangeArrowheads="1"/>
          </p:cNvSpPr>
          <p:nvPr/>
        </p:nvSpPr>
        <p:spPr bwMode="auto">
          <a:xfrm>
            <a:off x="3883025" y="2698750"/>
            <a:ext cx="576263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5" name="Rectangle 26"/>
          <p:cNvSpPr>
            <a:spLocks noChangeArrowheads="1"/>
          </p:cNvSpPr>
          <p:nvPr/>
        </p:nvSpPr>
        <p:spPr bwMode="auto">
          <a:xfrm>
            <a:off x="3883025" y="2243138"/>
            <a:ext cx="576263" cy="455612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3883025" y="1787525"/>
            <a:ext cx="576263" cy="455613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7" name="Rectangle 28" descr="5%"/>
          <p:cNvSpPr>
            <a:spLocks noChangeArrowheads="1"/>
          </p:cNvSpPr>
          <p:nvPr/>
        </p:nvSpPr>
        <p:spPr bwMode="auto">
          <a:xfrm>
            <a:off x="3306763" y="3609975"/>
            <a:ext cx="576262" cy="455613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/>
          </a:p>
        </p:txBody>
      </p:sp>
      <p:sp>
        <p:nvSpPr>
          <p:cNvPr id="38" name="Rectangle 29" descr="Kontur karo"/>
          <p:cNvSpPr>
            <a:spLocks noChangeArrowheads="1"/>
          </p:cNvSpPr>
          <p:nvPr/>
        </p:nvSpPr>
        <p:spPr bwMode="auto">
          <a:xfrm>
            <a:off x="3306763" y="3154363"/>
            <a:ext cx="576262" cy="455612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39" name="Rectangle 30" descr="Kontur karo"/>
          <p:cNvSpPr>
            <a:spLocks noChangeArrowheads="1"/>
          </p:cNvSpPr>
          <p:nvPr/>
        </p:nvSpPr>
        <p:spPr bwMode="auto">
          <a:xfrm>
            <a:off x="3306763" y="2698750"/>
            <a:ext cx="576262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0" name="Rectangle 31" descr="Kontur karo"/>
          <p:cNvSpPr>
            <a:spLocks noChangeArrowheads="1"/>
          </p:cNvSpPr>
          <p:nvPr/>
        </p:nvSpPr>
        <p:spPr bwMode="auto">
          <a:xfrm>
            <a:off x="3306763" y="2243138"/>
            <a:ext cx="576262" cy="455612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1" name="Rectangle 32"/>
          <p:cNvSpPr>
            <a:spLocks noChangeArrowheads="1"/>
          </p:cNvSpPr>
          <p:nvPr/>
        </p:nvSpPr>
        <p:spPr bwMode="auto">
          <a:xfrm>
            <a:off x="3306763" y="1787525"/>
            <a:ext cx="576262" cy="455613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2" name="Rectangle 33" descr="5%"/>
          <p:cNvSpPr>
            <a:spLocks noChangeArrowheads="1"/>
          </p:cNvSpPr>
          <p:nvPr/>
        </p:nvSpPr>
        <p:spPr bwMode="auto">
          <a:xfrm>
            <a:off x="2730500" y="3609975"/>
            <a:ext cx="576263" cy="455613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/>
          </a:p>
        </p:txBody>
      </p:sp>
      <p:sp>
        <p:nvSpPr>
          <p:cNvPr id="43" name="Rectangle 34" descr="5%"/>
          <p:cNvSpPr>
            <a:spLocks noChangeArrowheads="1"/>
          </p:cNvSpPr>
          <p:nvPr/>
        </p:nvSpPr>
        <p:spPr bwMode="auto">
          <a:xfrm>
            <a:off x="2730500" y="3154363"/>
            <a:ext cx="576263" cy="455612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4" name="Rectangle 35" descr="Kontur karo"/>
          <p:cNvSpPr>
            <a:spLocks noChangeArrowheads="1"/>
          </p:cNvSpPr>
          <p:nvPr/>
        </p:nvSpPr>
        <p:spPr bwMode="auto">
          <a:xfrm>
            <a:off x="2730500" y="2698750"/>
            <a:ext cx="576263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5" name="Rectangle 36" descr="Kontur karo"/>
          <p:cNvSpPr>
            <a:spLocks noChangeArrowheads="1"/>
          </p:cNvSpPr>
          <p:nvPr/>
        </p:nvSpPr>
        <p:spPr bwMode="auto">
          <a:xfrm>
            <a:off x="2730500" y="2243138"/>
            <a:ext cx="576263" cy="455612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6" name="Rectangle 37" descr="Kontur karo"/>
          <p:cNvSpPr>
            <a:spLocks noChangeArrowheads="1"/>
          </p:cNvSpPr>
          <p:nvPr/>
        </p:nvSpPr>
        <p:spPr bwMode="auto">
          <a:xfrm>
            <a:off x="2730500" y="1787525"/>
            <a:ext cx="576263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7" name="Rectangle 38"/>
          <p:cNvSpPr>
            <a:spLocks noChangeArrowheads="1"/>
          </p:cNvSpPr>
          <p:nvPr/>
        </p:nvSpPr>
        <p:spPr bwMode="auto">
          <a:xfrm>
            <a:off x="2154238" y="3609975"/>
            <a:ext cx="576262" cy="455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8" name="Rectangle 39" descr="5%"/>
          <p:cNvSpPr>
            <a:spLocks noChangeArrowheads="1"/>
          </p:cNvSpPr>
          <p:nvPr/>
        </p:nvSpPr>
        <p:spPr bwMode="auto">
          <a:xfrm>
            <a:off x="2154238" y="3154363"/>
            <a:ext cx="576262" cy="455612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49" name="Rectangle 40" descr="5%"/>
          <p:cNvSpPr>
            <a:spLocks noChangeArrowheads="1"/>
          </p:cNvSpPr>
          <p:nvPr/>
        </p:nvSpPr>
        <p:spPr bwMode="auto">
          <a:xfrm>
            <a:off x="2154238" y="2698750"/>
            <a:ext cx="576262" cy="455613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50" name="Rectangle 41" descr="Kontur karo"/>
          <p:cNvSpPr>
            <a:spLocks noChangeArrowheads="1"/>
          </p:cNvSpPr>
          <p:nvPr/>
        </p:nvSpPr>
        <p:spPr bwMode="auto">
          <a:xfrm>
            <a:off x="2154238" y="2243138"/>
            <a:ext cx="576262" cy="455612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51" name="Rectangle 42" descr="Kontur karo"/>
          <p:cNvSpPr>
            <a:spLocks noChangeArrowheads="1"/>
          </p:cNvSpPr>
          <p:nvPr/>
        </p:nvSpPr>
        <p:spPr bwMode="auto">
          <a:xfrm>
            <a:off x="2154238" y="1787525"/>
            <a:ext cx="576262" cy="455613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</a:pPr>
            <a:endParaRPr lang="pl-PL" sz="2400"/>
          </a:p>
        </p:txBody>
      </p:sp>
      <p:sp>
        <p:nvSpPr>
          <p:cNvPr id="52" name="Line 43"/>
          <p:cNvSpPr>
            <a:spLocks noChangeShapeType="1"/>
          </p:cNvSpPr>
          <p:nvPr/>
        </p:nvSpPr>
        <p:spPr bwMode="auto">
          <a:xfrm>
            <a:off x="2154238" y="1787525"/>
            <a:ext cx="288131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3" name="Line 44"/>
          <p:cNvSpPr>
            <a:spLocks noChangeShapeType="1"/>
          </p:cNvSpPr>
          <p:nvPr/>
        </p:nvSpPr>
        <p:spPr bwMode="auto">
          <a:xfrm>
            <a:off x="2154238" y="2243138"/>
            <a:ext cx="288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4" name="Line 45"/>
          <p:cNvSpPr>
            <a:spLocks noChangeShapeType="1"/>
          </p:cNvSpPr>
          <p:nvPr/>
        </p:nvSpPr>
        <p:spPr bwMode="auto">
          <a:xfrm>
            <a:off x="2154238" y="2698750"/>
            <a:ext cx="288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5" name="Line 46"/>
          <p:cNvSpPr>
            <a:spLocks noChangeShapeType="1"/>
          </p:cNvSpPr>
          <p:nvPr/>
        </p:nvSpPr>
        <p:spPr bwMode="auto">
          <a:xfrm>
            <a:off x="2154238" y="3154363"/>
            <a:ext cx="288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6" name="Line 47"/>
          <p:cNvSpPr>
            <a:spLocks noChangeShapeType="1"/>
          </p:cNvSpPr>
          <p:nvPr/>
        </p:nvSpPr>
        <p:spPr bwMode="auto">
          <a:xfrm>
            <a:off x="2154238" y="3609975"/>
            <a:ext cx="288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7" name="Line 48"/>
          <p:cNvSpPr>
            <a:spLocks noChangeShapeType="1"/>
          </p:cNvSpPr>
          <p:nvPr/>
        </p:nvSpPr>
        <p:spPr bwMode="auto">
          <a:xfrm>
            <a:off x="2154238" y="4065588"/>
            <a:ext cx="288131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8" name="Line 49"/>
          <p:cNvSpPr>
            <a:spLocks noChangeShapeType="1"/>
          </p:cNvSpPr>
          <p:nvPr/>
        </p:nvSpPr>
        <p:spPr bwMode="auto">
          <a:xfrm>
            <a:off x="2154238" y="1787525"/>
            <a:ext cx="0" cy="22780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59" name="Line 50"/>
          <p:cNvSpPr>
            <a:spLocks noChangeShapeType="1"/>
          </p:cNvSpPr>
          <p:nvPr/>
        </p:nvSpPr>
        <p:spPr bwMode="auto">
          <a:xfrm>
            <a:off x="5035550" y="1787525"/>
            <a:ext cx="0" cy="22780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0" name="Line 51"/>
          <p:cNvSpPr>
            <a:spLocks noChangeShapeType="1"/>
          </p:cNvSpPr>
          <p:nvPr/>
        </p:nvSpPr>
        <p:spPr bwMode="auto">
          <a:xfrm>
            <a:off x="2730500" y="1787525"/>
            <a:ext cx="0" cy="227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1" name="Line 52"/>
          <p:cNvSpPr>
            <a:spLocks noChangeShapeType="1"/>
          </p:cNvSpPr>
          <p:nvPr/>
        </p:nvSpPr>
        <p:spPr bwMode="auto">
          <a:xfrm>
            <a:off x="3306763" y="1787525"/>
            <a:ext cx="0" cy="227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2" name="Line 53"/>
          <p:cNvSpPr>
            <a:spLocks noChangeShapeType="1"/>
          </p:cNvSpPr>
          <p:nvPr/>
        </p:nvSpPr>
        <p:spPr bwMode="auto">
          <a:xfrm>
            <a:off x="3883025" y="1787525"/>
            <a:ext cx="0" cy="227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3" name="Line 54"/>
          <p:cNvSpPr>
            <a:spLocks noChangeShapeType="1"/>
          </p:cNvSpPr>
          <p:nvPr/>
        </p:nvSpPr>
        <p:spPr bwMode="auto">
          <a:xfrm>
            <a:off x="4459288" y="1787525"/>
            <a:ext cx="0" cy="227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4" name="Text Box 55"/>
          <p:cNvSpPr txBox="1">
            <a:spLocks noChangeArrowheads="1"/>
          </p:cNvSpPr>
          <p:nvPr/>
        </p:nvSpPr>
        <p:spPr bwMode="auto">
          <a:xfrm>
            <a:off x="2493963" y="14033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1,0</a:t>
            </a:r>
          </a:p>
        </p:txBody>
      </p:sp>
      <p:sp>
        <p:nvSpPr>
          <p:cNvPr id="65" name="Text Box 56"/>
          <p:cNvSpPr txBox="1">
            <a:spLocks noChangeArrowheads="1"/>
          </p:cNvSpPr>
          <p:nvPr/>
        </p:nvSpPr>
        <p:spPr bwMode="auto">
          <a:xfrm>
            <a:off x="3070225" y="14033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2,0</a:t>
            </a:r>
          </a:p>
        </p:txBody>
      </p:sp>
      <p:sp>
        <p:nvSpPr>
          <p:cNvPr id="66" name="Text Box 57"/>
          <p:cNvSpPr txBox="1">
            <a:spLocks noChangeArrowheads="1"/>
          </p:cNvSpPr>
          <p:nvPr/>
        </p:nvSpPr>
        <p:spPr bwMode="auto">
          <a:xfrm>
            <a:off x="3646488" y="14033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3,0</a:t>
            </a:r>
          </a:p>
        </p:txBody>
      </p:sp>
      <p:sp>
        <p:nvSpPr>
          <p:cNvPr id="67" name="Text Box 58"/>
          <p:cNvSpPr txBox="1">
            <a:spLocks noChangeArrowheads="1"/>
          </p:cNvSpPr>
          <p:nvPr/>
        </p:nvSpPr>
        <p:spPr bwMode="auto">
          <a:xfrm>
            <a:off x="4221163" y="14033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4,0</a:t>
            </a:r>
          </a:p>
        </p:txBody>
      </p:sp>
      <p:sp>
        <p:nvSpPr>
          <p:cNvPr id="68" name="Text Box 59"/>
          <p:cNvSpPr txBox="1">
            <a:spLocks noChangeArrowheads="1"/>
          </p:cNvSpPr>
          <p:nvPr/>
        </p:nvSpPr>
        <p:spPr bwMode="auto">
          <a:xfrm>
            <a:off x="4797425" y="14033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5,0</a:t>
            </a:r>
          </a:p>
        </p:txBody>
      </p:sp>
      <p:sp>
        <p:nvSpPr>
          <p:cNvPr id="69" name="Text Box 60"/>
          <p:cNvSpPr txBox="1">
            <a:spLocks noChangeArrowheads="1"/>
          </p:cNvSpPr>
          <p:nvPr/>
        </p:nvSpPr>
        <p:spPr bwMode="auto">
          <a:xfrm>
            <a:off x="1557338" y="3421063"/>
            <a:ext cx="561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1,0</a:t>
            </a:r>
          </a:p>
        </p:txBody>
      </p:sp>
      <p:sp>
        <p:nvSpPr>
          <p:cNvPr id="70" name="Text Box 61"/>
          <p:cNvSpPr txBox="1">
            <a:spLocks noChangeArrowheads="1"/>
          </p:cNvSpPr>
          <p:nvPr/>
        </p:nvSpPr>
        <p:spPr bwMode="auto">
          <a:xfrm>
            <a:off x="1557338" y="298767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2,0</a:t>
            </a:r>
          </a:p>
        </p:txBody>
      </p:sp>
      <p:sp>
        <p:nvSpPr>
          <p:cNvPr id="71" name="Text Box 62"/>
          <p:cNvSpPr txBox="1">
            <a:spLocks noChangeArrowheads="1"/>
          </p:cNvSpPr>
          <p:nvPr/>
        </p:nvSpPr>
        <p:spPr bwMode="auto">
          <a:xfrm>
            <a:off x="1557338" y="255587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3,0</a:t>
            </a:r>
          </a:p>
        </p:txBody>
      </p:sp>
      <p:sp>
        <p:nvSpPr>
          <p:cNvPr id="72" name="Text Box 63"/>
          <p:cNvSpPr txBox="1">
            <a:spLocks noChangeArrowheads="1"/>
          </p:cNvSpPr>
          <p:nvPr/>
        </p:nvSpPr>
        <p:spPr bwMode="auto">
          <a:xfrm>
            <a:off x="1557338" y="2052638"/>
            <a:ext cx="561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4,0</a:t>
            </a:r>
          </a:p>
        </p:txBody>
      </p:sp>
      <p:sp>
        <p:nvSpPr>
          <p:cNvPr id="73" name="Text Box 64"/>
          <p:cNvSpPr txBox="1">
            <a:spLocks noChangeArrowheads="1"/>
          </p:cNvSpPr>
          <p:nvPr/>
        </p:nvSpPr>
        <p:spPr bwMode="auto">
          <a:xfrm>
            <a:off x="1557338" y="1620838"/>
            <a:ext cx="561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5,0</a:t>
            </a:r>
          </a:p>
        </p:txBody>
      </p:sp>
      <p:sp>
        <p:nvSpPr>
          <p:cNvPr id="74" name="Text Box 65"/>
          <p:cNvSpPr txBox="1">
            <a:spLocks noChangeArrowheads="1"/>
          </p:cNvSpPr>
          <p:nvPr/>
        </p:nvSpPr>
        <p:spPr bwMode="auto">
          <a:xfrm>
            <a:off x="3162300" y="1139825"/>
            <a:ext cx="876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l-PL" sz="1400" b="1">
                <a:latin typeface="Comic Sans MS" pitchFamily="66" charset="0"/>
              </a:rPr>
              <a:t>SKUTKI</a:t>
            </a:r>
          </a:p>
        </p:txBody>
      </p:sp>
      <p:sp>
        <p:nvSpPr>
          <p:cNvPr id="75" name="Text Box 66"/>
          <p:cNvSpPr txBox="1">
            <a:spLocks noChangeArrowheads="1"/>
          </p:cNvSpPr>
          <p:nvPr/>
        </p:nvSpPr>
        <p:spPr bwMode="auto">
          <a:xfrm rot="16200000">
            <a:off x="232569" y="2656682"/>
            <a:ext cx="2522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l-PL" sz="1400" b="1">
                <a:latin typeface="Comic Sans MS" pitchFamily="66" charset="0"/>
              </a:rPr>
              <a:t>PRAWDOPODOBIEŃSTWO</a:t>
            </a:r>
          </a:p>
        </p:txBody>
      </p:sp>
      <p:grpSp>
        <p:nvGrpSpPr>
          <p:cNvPr id="77" name="Group 68"/>
          <p:cNvGrpSpPr>
            <a:grpSpLocks/>
          </p:cNvGrpSpPr>
          <p:nvPr/>
        </p:nvGrpSpPr>
        <p:grpSpPr bwMode="auto">
          <a:xfrm>
            <a:off x="3430588" y="2484438"/>
            <a:ext cx="268287" cy="360362"/>
            <a:chOff x="1292" y="3475"/>
            <a:chExt cx="169" cy="227"/>
          </a:xfrm>
        </p:grpSpPr>
        <p:sp>
          <p:nvSpPr>
            <p:cNvPr id="78" name="Oval 69"/>
            <p:cNvSpPr>
              <a:spLocks noChangeArrowheads="1"/>
            </p:cNvSpPr>
            <p:nvPr/>
          </p:nvSpPr>
          <p:spPr bwMode="auto">
            <a:xfrm>
              <a:off x="1338" y="3611"/>
              <a:ext cx="90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9" name="Text Box 70"/>
            <p:cNvSpPr txBox="1">
              <a:spLocks noChangeArrowheads="1"/>
            </p:cNvSpPr>
            <p:nvPr/>
          </p:nvSpPr>
          <p:spPr bwMode="auto">
            <a:xfrm>
              <a:off x="1292" y="347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200" b="1"/>
                <a:t>2</a:t>
              </a:r>
            </a:p>
          </p:txBody>
        </p:sp>
      </p:grpSp>
      <p:sp>
        <p:nvSpPr>
          <p:cNvPr id="80" name="Text Box 71"/>
          <p:cNvSpPr txBox="1">
            <a:spLocks noChangeArrowheads="1"/>
          </p:cNvSpPr>
          <p:nvPr/>
        </p:nvSpPr>
        <p:spPr bwMode="auto">
          <a:xfrm>
            <a:off x="1846263" y="38528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b="1">
                <a:latin typeface="Comic Sans MS" pitchFamily="66" charset="0"/>
              </a:rPr>
              <a:t>0</a:t>
            </a:r>
          </a:p>
        </p:txBody>
      </p:sp>
      <p:grpSp>
        <p:nvGrpSpPr>
          <p:cNvPr id="81" name="Group 72"/>
          <p:cNvGrpSpPr>
            <a:grpSpLocks/>
          </p:cNvGrpSpPr>
          <p:nvPr/>
        </p:nvGrpSpPr>
        <p:grpSpPr bwMode="auto">
          <a:xfrm>
            <a:off x="2925763" y="2700338"/>
            <a:ext cx="431800" cy="274637"/>
            <a:chOff x="3424" y="3430"/>
            <a:chExt cx="272" cy="173"/>
          </a:xfrm>
        </p:grpSpPr>
        <p:sp>
          <p:nvSpPr>
            <p:cNvPr id="82" name="Oval 73"/>
            <p:cNvSpPr>
              <a:spLocks noChangeArrowheads="1"/>
            </p:cNvSpPr>
            <p:nvPr/>
          </p:nvSpPr>
          <p:spPr bwMode="auto">
            <a:xfrm>
              <a:off x="3606" y="3475"/>
              <a:ext cx="90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3" name="Text Box 74"/>
            <p:cNvSpPr txBox="1">
              <a:spLocks noChangeArrowheads="1"/>
            </p:cNvSpPr>
            <p:nvPr/>
          </p:nvSpPr>
          <p:spPr bwMode="auto">
            <a:xfrm>
              <a:off x="3424" y="3430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200" b="1"/>
                <a:t>1</a:t>
              </a:r>
            </a:p>
          </p:txBody>
        </p:sp>
      </p:grpSp>
      <p:grpSp>
        <p:nvGrpSpPr>
          <p:cNvPr id="84" name="Group 75"/>
          <p:cNvGrpSpPr>
            <a:grpSpLocks/>
          </p:cNvGrpSpPr>
          <p:nvPr/>
        </p:nvGrpSpPr>
        <p:grpSpPr bwMode="auto">
          <a:xfrm>
            <a:off x="2422525" y="3060700"/>
            <a:ext cx="268288" cy="360363"/>
            <a:chOff x="1474" y="3430"/>
            <a:chExt cx="169" cy="227"/>
          </a:xfrm>
        </p:grpSpPr>
        <p:sp>
          <p:nvSpPr>
            <p:cNvPr id="85" name="Oval 76"/>
            <p:cNvSpPr>
              <a:spLocks noChangeArrowheads="1"/>
            </p:cNvSpPr>
            <p:nvPr/>
          </p:nvSpPr>
          <p:spPr bwMode="auto">
            <a:xfrm>
              <a:off x="1520" y="3566"/>
              <a:ext cx="90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6" name="Text Box 77"/>
            <p:cNvSpPr txBox="1">
              <a:spLocks noChangeArrowheads="1"/>
            </p:cNvSpPr>
            <p:nvPr/>
          </p:nvSpPr>
          <p:spPr bwMode="auto">
            <a:xfrm>
              <a:off x="1474" y="3430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l-PL" sz="1200" b="1"/>
                <a:t>3</a:t>
              </a:r>
            </a:p>
          </p:txBody>
        </p:sp>
      </p:grpSp>
      <p:grpSp>
        <p:nvGrpSpPr>
          <p:cNvPr id="87" name="Group 78"/>
          <p:cNvGrpSpPr>
            <a:grpSpLocks/>
          </p:cNvGrpSpPr>
          <p:nvPr/>
        </p:nvGrpSpPr>
        <p:grpSpPr bwMode="auto">
          <a:xfrm>
            <a:off x="3646488" y="1836738"/>
            <a:ext cx="268287" cy="360362"/>
            <a:chOff x="1655" y="3475"/>
            <a:chExt cx="169" cy="227"/>
          </a:xfrm>
        </p:grpSpPr>
        <p:sp>
          <p:nvSpPr>
            <p:cNvPr id="88" name="Oval 79"/>
            <p:cNvSpPr>
              <a:spLocks noChangeArrowheads="1"/>
            </p:cNvSpPr>
            <p:nvPr/>
          </p:nvSpPr>
          <p:spPr bwMode="auto">
            <a:xfrm>
              <a:off x="1701" y="3611"/>
              <a:ext cx="90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89" name="Text Box 80"/>
            <p:cNvSpPr txBox="1">
              <a:spLocks noChangeArrowheads="1"/>
            </p:cNvSpPr>
            <p:nvPr/>
          </p:nvSpPr>
          <p:spPr bwMode="auto">
            <a:xfrm>
              <a:off x="1655" y="347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200" b="1"/>
                <a:t>4</a:t>
              </a:r>
            </a:p>
          </p:txBody>
        </p:sp>
      </p:grpSp>
      <p:sp>
        <p:nvSpPr>
          <p:cNvPr id="92" name="Rectangle 7">
            <a:extLst>
              <a:ext uri="{FF2B5EF4-FFF2-40B4-BE49-F238E27FC236}">
                <a16:creationId xmlns:a16="http://schemas.microsoft.com/office/drawing/2014/main" id="{333E2E58-8679-461C-85A4-A2D505330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5950" y="4841981"/>
            <a:ext cx="4333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93" name="Text Box 8">
            <a:extLst>
              <a:ext uri="{FF2B5EF4-FFF2-40B4-BE49-F238E27FC236}">
                <a16:creationId xmlns:a16="http://schemas.microsoft.com/office/drawing/2014/main" id="{9166FAF4-1C3F-42E8-B85E-D376EF455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37" y="4770543"/>
            <a:ext cx="10919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 dirty="0">
                <a:latin typeface="Comic Sans MS" pitchFamily="66" charset="0"/>
              </a:rPr>
              <a:t>pomijalna</a:t>
            </a:r>
          </a:p>
        </p:txBody>
      </p:sp>
      <p:sp>
        <p:nvSpPr>
          <p:cNvPr id="94" name="Rectangle 9" descr="5%">
            <a:extLst>
              <a:ext uri="{FF2B5EF4-FFF2-40B4-BE49-F238E27FC236}">
                <a16:creationId xmlns:a16="http://schemas.microsoft.com/office/drawing/2014/main" id="{FBA6AED8-185B-4FA0-BC48-7A2CD5763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5950" y="5273781"/>
            <a:ext cx="433387" cy="287337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95" name="Text Box 10">
            <a:extLst>
              <a:ext uri="{FF2B5EF4-FFF2-40B4-BE49-F238E27FC236}">
                <a16:creationId xmlns:a16="http://schemas.microsoft.com/office/drawing/2014/main" id="{D8340556-979D-4CBA-9FBE-9EF8C8C64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37" y="5202343"/>
            <a:ext cx="6735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 dirty="0">
                <a:latin typeface="Comic Sans MS" pitchFamily="66" charset="0"/>
              </a:rPr>
              <a:t>niska</a:t>
            </a:r>
          </a:p>
        </p:txBody>
      </p:sp>
      <p:sp>
        <p:nvSpPr>
          <p:cNvPr id="96" name="Rectangle 11" descr="Kontur karo">
            <a:extLst>
              <a:ext uri="{FF2B5EF4-FFF2-40B4-BE49-F238E27FC236}">
                <a16:creationId xmlns:a16="http://schemas.microsoft.com/office/drawing/2014/main" id="{8E4B34DC-DB24-4813-8E77-17E44BAA2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5950" y="5705581"/>
            <a:ext cx="433387" cy="287337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97" name="Text Box 12">
            <a:extLst>
              <a:ext uri="{FF2B5EF4-FFF2-40B4-BE49-F238E27FC236}">
                <a16:creationId xmlns:a16="http://schemas.microsoft.com/office/drawing/2014/main" id="{272B37F1-AA89-4A4A-B809-B8EE9604C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37" y="5634143"/>
            <a:ext cx="89800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 dirty="0">
                <a:latin typeface="Comic Sans MS" pitchFamily="66" charset="0"/>
              </a:rPr>
              <a:t>średnia</a:t>
            </a:r>
          </a:p>
        </p:txBody>
      </p:sp>
      <p:sp>
        <p:nvSpPr>
          <p:cNvPr id="98" name="Rectangle 13">
            <a:extLst>
              <a:ext uri="{FF2B5EF4-FFF2-40B4-BE49-F238E27FC236}">
                <a16:creationId xmlns:a16="http://schemas.microsoft.com/office/drawing/2014/main" id="{142EAD94-D613-43C5-9D14-EF295264E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5950" y="6137381"/>
            <a:ext cx="433387" cy="2873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99" name="Text Box 14">
            <a:extLst>
              <a:ext uri="{FF2B5EF4-FFF2-40B4-BE49-F238E27FC236}">
                <a16:creationId xmlns:a16="http://schemas.microsoft.com/office/drawing/2014/main" id="{B1BEBCB2-C008-4E89-91D1-99519FCD5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37" y="6065943"/>
            <a:ext cx="8707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 dirty="0">
                <a:latin typeface="Comic Sans MS" pitchFamily="66" charset="0"/>
              </a:rPr>
              <a:t>wysoka</a:t>
            </a:r>
          </a:p>
        </p:txBody>
      </p:sp>
      <p:sp>
        <p:nvSpPr>
          <p:cNvPr id="100" name="Rectangle 15">
            <a:extLst>
              <a:ext uri="{FF2B5EF4-FFF2-40B4-BE49-F238E27FC236}">
                <a16:creationId xmlns:a16="http://schemas.microsoft.com/office/drawing/2014/main" id="{5C390E5D-FBD3-44E5-B72D-E8D1B2237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5950" y="6569181"/>
            <a:ext cx="433387" cy="287337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1" name="Text Box 16">
            <a:extLst>
              <a:ext uri="{FF2B5EF4-FFF2-40B4-BE49-F238E27FC236}">
                <a16:creationId xmlns:a16="http://schemas.microsoft.com/office/drawing/2014/main" id="{0DA7E0EA-3612-4499-9C90-8D7957CB2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37" y="6497743"/>
            <a:ext cx="11560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600" b="1" dirty="0">
                <a:latin typeface="Comic Sans MS" pitchFamily="66" charset="0"/>
              </a:rPr>
              <a:t>krytyczna</a:t>
            </a:r>
          </a:p>
        </p:txBody>
      </p:sp>
      <p:sp>
        <p:nvSpPr>
          <p:cNvPr id="102" name="Text Box 17">
            <a:extLst>
              <a:ext uri="{FF2B5EF4-FFF2-40B4-BE49-F238E27FC236}">
                <a16:creationId xmlns:a16="http://schemas.microsoft.com/office/drawing/2014/main" id="{4914A6EF-11A4-4D02-86DC-5AAD02DBE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330810"/>
            <a:ext cx="3352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l-PL" sz="1400" b="1" dirty="0">
                <a:latin typeface="Comic Sans MS" pitchFamily="66" charset="0"/>
              </a:rPr>
              <a:t>OZNACZENIA WARTOŚCI RYZYKA</a:t>
            </a:r>
          </a:p>
        </p:txBody>
      </p:sp>
      <p:sp>
        <p:nvSpPr>
          <p:cNvPr id="103" name="pole tekstowe 102">
            <a:extLst>
              <a:ext uri="{FF2B5EF4-FFF2-40B4-BE49-F238E27FC236}">
                <a16:creationId xmlns:a16="http://schemas.microsoft.com/office/drawing/2014/main" id="{BAE0788E-C315-4CA8-81CA-F5D1CFFCE404}"/>
              </a:ext>
            </a:extLst>
          </p:cNvPr>
          <p:cNvSpPr txBox="1"/>
          <p:nvPr/>
        </p:nvSpPr>
        <p:spPr>
          <a:xfrm>
            <a:off x="2356942" y="7429520"/>
            <a:ext cx="2127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/>
              <a:t>Źródło: Opracowanie własne</a:t>
            </a:r>
          </a:p>
        </p:txBody>
      </p:sp>
      <p:sp>
        <p:nvSpPr>
          <p:cNvPr id="104" name="pole tekstowe 103">
            <a:extLst>
              <a:ext uri="{FF2B5EF4-FFF2-40B4-BE49-F238E27FC236}">
                <a16:creationId xmlns:a16="http://schemas.microsoft.com/office/drawing/2014/main" id="{5F4936FB-982A-4B06-AFAC-E5689D64EF07}"/>
              </a:ext>
            </a:extLst>
          </p:cNvPr>
          <p:cNvSpPr txBox="1"/>
          <p:nvPr/>
        </p:nvSpPr>
        <p:spPr>
          <a:xfrm>
            <a:off x="2571744" y="7215206"/>
            <a:ext cx="16979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/>
              <a:t>Rys.3: Matryca ryzyka</a:t>
            </a:r>
          </a:p>
        </p:txBody>
      </p:sp>
      <p:graphicFrame>
        <p:nvGraphicFramePr>
          <p:cNvPr id="105" name="Tabela 2">
            <a:extLst>
              <a:ext uri="{FF2B5EF4-FFF2-40B4-BE49-F238E27FC236}">
                <a16:creationId xmlns:a16="http://schemas.microsoft.com/office/drawing/2014/main" id="{94F6804F-7C50-4A82-8AE7-6122B94716E7}"/>
              </a:ext>
            </a:extLst>
          </p:cNvPr>
          <p:cNvGraphicFramePr>
            <a:graphicFrameLocks noGrp="1"/>
          </p:cNvGraphicFramePr>
          <p:nvPr/>
        </p:nvGraphicFramePr>
        <p:xfrm>
          <a:off x="83384" y="4734148"/>
          <a:ext cx="4080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2120062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505146081"/>
                    </a:ext>
                  </a:extLst>
                </a:gridCol>
                <a:gridCol w="1836000">
                  <a:extLst>
                    <a:ext uri="{9D8B030D-6E8A-4147-A177-3AD203B41FA5}">
                      <a16:colId xmlns:a16="http://schemas.microsoft.com/office/drawing/2014/main" val="37671865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Scenariusz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392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Numer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Wartość ryzyka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Prawdopodobieństwo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144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2,00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2,64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770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2,14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2,72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164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0,96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1,64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452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2,95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4,03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06455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290</Words>
  <Application>Microsoft Office PowerPoint</Application>
  <PresentationFormat>Pokaz na ekranie (4:3)</PresentationFormat>
  <Paragraphs>137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3" baseType="lpstr">
      <vt:lpstr>Arial</vt:lpstr>
      <vt:lpstr>Comic Sans MS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Gnilka</dc:creator>
  <cp:lastModifiedBy>Marian Gniłka</cp:lastModifiedBy>
  <cp:revision>105</cp:revision>
  <dcterms:created xsi:type="dcterms:W3CDTF">2014-10-09T10:22:22Z</dcterms:created>
  <dcterms:modified xsi:type="dcterms:W3CDTF">2021-04-27T14:44:22Z</dcterms:modified>
</cp:coreProperties>
</file>